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3" r:id="rId8"/>
    <p:sldId id="332" r:id="rId9"/>
    <p:sldId id="298" r:id="rId10"/>
    <p:sldId id="262" r:id="rId11"/>
    <p:sldId id="334"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2102A0-4C5A-459E-A688-E1C2E182050C}" v="9" dt="2024-01-30T03:55:28.227"/>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5" d="100"/>
          <a:sy n="55" d="100"/>
        </p:scale>
        <p:origin x="38" y="221"/>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n Poplin" userId="5c0794f0387f5c3d" providerId="LiveId" clId="{142102A0-4C5A-459E-A688-E1C2E182050C}"/>
    <pc:docChg chg="undo custSel addSld delSld modSld">
      <pc:chgData name="Karen Poplin" userId="5c0794f0387f5c3d" providerId="LiveId" clId="{142102A0-4C5A-459E-A688-E1C2E182050C}" dt="2024-01-30T03:56:08.291" v="8514" actId="20577"/>
      <pc:docMkLst>
        <pc:docMk/>
      </pc:docMkLst>
      <pc:sldChg chg="modSp mod">
        <pc:chgData name="Karen Poplin" userId="5c0794f0387f5c3d" providerId="LiveId" clId="{142102A0-4C5A-459E-A688-E1C2E182050C}" dt="2024-01-21T23:27:37.022" v="2314" actId="2711"/>
        <pc:sldMkLst>
          <pc:docMk/>
          <pc:sldMk cId="1553432724" sldId="262"/>
        </pc:sldMkLst>
        <pc:spChg chg="mod">
          <ac:chgData name="Karen Poplin" userId="5c0794f0387f5c3d" providerId="LiveId" clId="{142102A0-4C5A-459E-A688-E1C2E182050C}" dt="2024-01-21T23:27:37.022" v="2314" actId="2711"/>
          <ac:spMkLst>
            <pc:docMk/>
            <pc:sldMk cId="1553432724" sldId="262"/>
            <ac:spMk id="7" creationId="{0BFEC426-B615-E549-83E5-140FD588BC64}"/>
          </ac:spMkLst>
        </pc:spChg>
        <pc:spChg chg="mod">
          <ac:chgData name="Karen Poplin" userId="5c0794f0387f5c3d" providerId="LiveId" clId="{142102A0-4C5A-459E-A688-E1C2E182050C}" dt="2024-01-21T23:25:31.354" v="2253" actId="1076"/>
          <ac:spMkLst>
            <pc:docMk/>
            <pc:sldMk cId="1553432724" sldId="262"/>
            <ac:spMk id="13" creationId="{13C62649-0825-4926-8E2A-2EBCCFE00ECC}"/>
          </ac:spMkLst>
        </pc:spChg>
      </pc:sldChg>
      <pc:sldChg chg="modSp del mod">
        <pc:chgData name="Karen Poplin" userId="5c0794f0387f5c3d" providerId="LiveId" clId="{142102A0-4C5A-459E-A688-E1C2E182050C}" dt="2024-01-22T00:31:41.082" v="2735" actId="2696"/>
        <pc:sldMkLst>
          <pc:docMk/>
          <pc:sldMk cId="3288665831" sldId="263"/>
        </pc:sldMkLst>
        <pc:spChg chg="mod">
          <ac:chgData name="Karen Poplin" userId="5c0794f0387f5c3d" providerId="LiveId" clId="{142102A0-4C5A-459E-A688-E1C2E182050C}" dt="2024-01-22T00:21:40.047" v="2714" actId="20577"/>
          <ac:spMkLst>
            <pc:docMk/>
            <pc:sldMk cId="3288665831" sldId="263"/>
            <ac:spMk id="5" creationId="{1B07C49E-AFFC-EC46-8930-E4D428F5F943}"/>
          </ac:spMkLst>
        </pc:spChg>
      </pc:sldChg>
      <pc:sldChg chg="modSp mod">
        <pc:chgData name="Karen Poplin" userId="5c0794f0387f5c3d" providerId="LiveId" clId="{142102A0-4C5A-459E-A688-E1C2E182050C}" dt="2024-01-30T03:25:38.445" v="7827" actId="313"/>
        <pc:sldMkLst>
          <pc:docMk/>
          <pc:sldMk cId="2987552906" sldId="264"/>
        </pc:sldMkLst>
        <pc:spChg chg="mod">
          <ac:chgData name="Karen Poplin" userId="5c0794f0387f5c3d" providerId="LiveId" clId="{142102A0-4C5A-459E-A688-E1C2E182050C}" dt="2024-01-30T03:25:38.445" v="7827" actId="313"/>
          <ac:spMkLst>
            <pc:docMk/>
            <pc:sldMk cId="2987552906" sldId="264"/>
            <ac:spMk id="5" creationId="{1B07C49E-AFFC-EC46-8930-E4D428F5F943}"/>
          </ac:spMkLst>
        </pc:spChg>
      </pc:sldChg>
      <pc:sldChg chg="modSp mod">
        <pc:chgData name="Karen Poplin" userId="5c0794f0387f5c3d" providerId="LiveId" clId="{142102A0-4C5A-459E-A688-E1C2E182050C}" dt="2024-01-22T02:13:32.744" v="5080" actId="20577"/>
        <pc:sldMkLst>
          <pc:docMk/>
          <pc:sldMk cId="1578726356" sldId="265"/>
        </pc:sldMkLst>
        <pc:spChg chg="mod">
          <ac:chgData name="Karen Poplin" userId="5c0794f0387f5c3d" providerId="LiveId" clId="{142102A0-4C5A-459E-A688-E1C2E182050C}" dt="2024-01-22T02:13:32.744" v="5080" actId="20577"/>
          <ac:spMkLst>
            <pc:docMk/>
            <pc:sldMk cId="1578726356" sldId="265"/>
            <ac:spMk id="5" creationId="{1B07C49E-AFFC-EC46-8930-E4D428F5F943}"/>
          </ac:spMkLst>
        </pc:spChg>
      </pc:sldChg>
      <pc:sldChg chg="modSp mod">
        <pc:chgData name="Karen Poplin" userId="5c0794f0387f5c3d" providerId="LiveId" clId="{142102A0-4C5A-459E-A688-E1C2E182050C}" dt="2024-01-22T01:59:29.032" v="4792" actId="20577"/>
        <pc:sldMkLst>
          <pc:docMk/>
          <pc:sldMk cId="779971636" sldId="266"/>
        </pc:sldMkLst>
        <pc:spChg chg="mod">
          <ac:chgData name="Karen Poplin" userId="5c0794f0387f5c3d" providerId="LiveId" clId="{142102A0-4C5A-459E-A688-E1C2E182050C}" dt="2024-01-22T01:59:29.032" v="4792" actId="20577"/>
          <ac:spMkLst>
            <pc:docMk/>
            <pc:sldMk cId="779971636" sldId="266"/>
            <ac:spMk id="5" creationId="{1B07C49E-AFFC-EC46-8930-E4D428F5F943}"/>
          </ac:spMkLst>
        </pc:spChg>
      </pc:sldChg>
      <pc:sldChg chg="addSp delSp modSp mod">
        <pc:chgData name="Karen Poplin" userId="5c0794f0387f5c3d" providerId="LiveId" clId="{142102A0-4C5A-459E-A688-E1C2E182050C}" dt="2024-01-22T03:26:32.316" v="6806" actId="20577"/>
        <pc:sldMkLst>
          <pc:docMk/>
          <pc:sldMk cId="3865605948" sldId="269"/>
        </pc:sldMkLst>
        <pc:spChg chg="add del mod">
          <ac:chgData name="Karen Poplin" userId="5c0794f0387f5c3d" providerId="LiveId" clId="{142102A0-4C5A-459E-A688-E1C2E182050C}" dt="2024-01-22T03:26:32.316" v="6806" actId="20577"/>
          <ac:spMkLst>
            <pc:docMk/>
            <pc:sldMk cId="3865605948" sldId="269"/>
            <ac:spMk id="3" creationId="{373827F3-F386-AA4E-80ED-D86DEF8C158D}"/>
          </ac:spMkLst>
        </pc:spChg>
        <pc:picChg chg="add mod">
          <ac:chgData name="Karen Poplin" userId="5c0794f0387f5c3d" providerId="LiveId" clId="{142102A0-4C5A-459E-A688-E1C2E182050C}" dt="2024-01-22T03:22:45.840" v="6543" actId="1076"/>
          <ac:picMkLst>
            <pc:docMk/>
            <pc:sldMk cId="3865605948" sldId="269"/>
            <ac:picMk id="6" creationId="{2C5D82D5-B7A6-97BC-35BA-69E6B95F685A}"/>
          </ac:picMkLst>
        </pc:picChg>
      </pc:sldChg>
      <pc:sldChg chg="modSp mod">
        <pc:chgData name="Karen Poplin" userId="5c0794f0387f5c3d" providerId="LiveId" clId="{142102A0-4C5A-459E-A688-E1C2E182050C}" dt="2024-01-26T22:22:07.726" v="7777" actId="27636"/>
        <pc:sldMkLst>
          <pc:docMk/>
          <pc:sldMk cId="1630123617" sldId="274"/>
        </pc:sldMkLst>
        <pc:spChg chg="mod">
          <ac:chgData name="Karen Poplin" userId="5c0794f0387f5c3d" providerId="LiveId" clId="{142102A0-4C5A-459E-A688-E1C2E182050C}" dt="2024-01-26T22:22:07.726" v="7777" actId="27636"/>
          <ac:spMkLst>
            <pc:docMk/>
            <pc:sldMk cId="1630123617" sldId="274"/>
            <ac:spMk id="5" creationId="{28684E62-A9F8-4E7A-AB01-78893062A1B4}"/>
          </ac:spMkLst>
        </pc:spChg>
      </pc:sldChg>
      <pc:sldChg chg="del">
        <pc:chgData name="Karen Poplin" userId="5c0794f0387f5c3d" providerId="LiveId" clId="{142102A0-4C5A-459E-A688-E1C2E182050C}" dt="2024-01-26T22:25:10.047" v="7778" actId="2696"/>
        <pc:sldMkLst>
          <pc:docMk/>
          <pc:sldMk cId="3410008520" sldId="275"/>
        </pc:sldMkLst>
      </pc:sldChg>
      <pc:sldChg chg="modSp mod">
        <pc:chgData name="Karen Poplin" userId="5c0794f0387f5c3d" providerId="LiveId" clId="{142102A0-4C5A-459E-A688-E1C2E182050C}" dt="2024-01-22T02:34:43" v="5319" actId="20577"/>
        <pc:sldMkLst>
          <pc:docMk/>
          <pc:sldMk cId="148114319" sldId="276"/>
        </pc:sldMkLst>
        <pc:spChg chg="mod">
          <ac:chgData name="Karen Poplin" userId="5c0794f0387f5c3d" providerId="LiveId" clId="{142102A0-4C5A-459E-A688-E1C2E182050C}" dt="2024-01-22T02:34:43" v="5319" actId="20577"/>
          <ac:spMkLst>
            <pc:docMk/>
            <pc:sldMk cId="148114319" sldId="276"/>
            <ac:spMk id="5" creationId="{1B07C49E-AFFC-EC46-8930-E4D428F5F943}"/>
          </ac:spMkLst>
        </pc:spChg>
      </pc:sldChg>
      <pc:sldChg chg="modSp mod">
        <pc:chgData name="Karen Poplin" userId="5c0794f0387f5c3d" providerId="LiveId" clId="{142102A0-4C5A-459E-A688-E1C2E182050C}" dt="2024-01-22T03:00:31.017" v="6526" actId="113"/>
        <pc:sldMkLst>
          <pc:docMk/>
          <pc:sldMk cId="321008965" sldId="277"/>
        </pc:sldMkLst>
        <pc:spChg chg="mod">
          <ac:chgData name="Karen Poplin" userId="5c0794f0387f5c3d" providerId="LiveId" clId="{142102A0-4C5A-459E-A688-E1C2E182050C}" dt="2024-01-22T03:00:31.017" v="6526" actId="113"/>
          <ac:spMkLst>
            <pc:docMk/>
            <pc:sldMk cId="321008965" sldId="277"/>
            <ac:spMk id="8" creationId="{C7B9C153-C85C-3240-8E7E-523FBC004564}"/>
          </ac:spMkLst>
        </pc:spChg>
      </pc:sldChg>
      <pc:sldChg chg="addSp modSp mod">
        <pc:chgData name="Karen Poplin" userId="5c0794f0387f5c3d" providerId="LiveId" clId="{142102A0-4C5A-459E-A688-E1C2E182050C}" dt="2024-01-26T22:34:35.025" v="7825" actId="20577"/>
        <pc:sldMkLst>
          <pc:docMk/>
          <pc:sldMk cId="2459446073" sldId="289"/>
        </pc:sldMkLst>
        <pc:spChg chg="mod">
          <ac:chgData name="Karen Poplin" userId="5c0794f0387f5c3d" providerId="LiveId" clId="{142102A0-4C5A-459E-A688-E1C2E182050C}" dt="2024-01-26T22:34:35.025" v="7825" actId="20577"/>
          <ac:spMkLst>
            <pc:docMk/>
            <pc:sldMk cId="2459446073" sldId="289"/>
            <ac:spMk id="5" creationId="{1B07C49E-AFFC-EC46-8930-E4D428F5F943}"/>
          </ac:spMkLst>
        </pc:spChg>
        <pc:picChg chg="add mod">
          <ac:chgData name="Karen Poplin" userId="5c0794f0387f5c3d" providerId="LiveId" clId="{142102A0-4C5A-459E-A688-E1C2E182050C}" dt="2024-01-26T22:34:21.095" v="7782" actId="1076"/>
          <ac:picMkLst>
            <pc:docMk/>
            <pc:sldMk cId="2459446073" sldId="289"/>
            <ac:picMk id="3" creationId="{706FAFFA-8DED-A0CD-9521-616D70A06B97}"/>
          </ac:picMkLst>
        </pc:picChg>
      </pc:sldChg>
      <pc:sldChg chg="modSp mod">
        <pc:chgData name="Karen Poplin" userId="5c0794f0387f5c3d" providerId="LiveId" clId="{142102A0-4C5A-459E-A688-E1C2E182050C}" dt="2024-01-22T02:51:26.228" v="6076" actId="1076"/>
        <pc:sldMkLst>
          <pc:docMk/>
          <pc:sldMk cId="1813711241" sldId="293"/>
        </pc:sldMkLst>
        <pc:spChg chg="mod">
          <ac:chgData name="Karen Poplin" userId="5c0794f0387f5c3d" providerId="LiveId" clId="{142102A0-4C5A-459E-A688-E1C2E182050C}" dt="2024-01-22T02:51:26.228" v="6076" actId="1076"/>
          <ac:spMkLst>
            <pc:docMk/>
            <pc:sldMk cId="1813711241" sldId="293"/>
            <ac:spMk id="5" creationId="{1B07C49E-AFFC-EC46-8930-E4D428F5F943}"/>
          </ac:spMkLst>
        </pc:spChg>
      </pc:sldChg>
      <pc:sldChg chg="modSp mod">
        <pc:chgData name="Karen Poplin" userId="5c0794f0387f5c3d" providerId="LiveId" clId="{142102A0-4C5A-459E-A688-E1C2E182050C}" dt="2024-01-22T01:14:34.554" v="3184" actId="255"/>
        <pc:sldMkLst>
          <pc:docMk/>
          <pc:sldMk cId="280316088" sldId="299"/>
        </pc:sldMkLst>
        <pc:spChg chg="mod">
          <ac:chgData name="Karen Poplin" userId="5c0794f0387f5c3d" providerId="LiveId" clId="{142102A0-4C5A-459E-A688-E1C2E182050C}" dt="2024-01-22T01:14:34.554" v="3184" actId="255"/>
          <ac:spMkLst>
            <pc:docMk/>
            <pc:sldMk cId="280316088" sldId="299"/>
            <ac:spMk id="3" creationId="{AB0AB2AC-B7E6-6849-9AE9-697369407F8F}"/>
          </ac:spMkLst>
        </pc:spChg>
        <pc:spChg chg="mod">
          <ac:chgData name="Karen Poplin" userId="5c0794f0387f5c3d" providerId="LiveId" clId="{142102A0-4C5A-459E-A688-E1C2E182050C}" dt="2024-01-22T01:09:13.444" v="2992" actId="313"/>
          <ac:spMkLst>
            <pc:docMk/>
            <pc:sldMk cId="280316088" sldId="299"/>
            <ac:spMk id="5" creationId="{1B07C49E-AFFC-EC46-8930-E4D428F5F943}"/>
          </ac:spMkLst>
        </pc:spChg>
      </pc:sldChg>
      <pc:sldChg chg="modSp mod">
        <pc:chgData name="Karen Poplin" userId="5c0794f0387f5c3d" providerId="LiveId" clId="{142102A0-4C5A-459E-A688-E1C2E182050C}" dt="2024-01-22T01:17:03.093" v="3277" actId="20577"/>
        <pc:sldMkLst>
          <pc:docMk/>
          <pc:sldMk cId="1385553969" sldId="302"/>
        </pc:sldMkLst>
        <pc:spChg chg="mod">
          <ac:chgData name="Karen Poplin" userId="5c0794f0387f5c3d" providerId="LiveId" clId="{142102A0-4C5A-459E-A688-E1C2E182050C}" dt="2024-01-22T01:17:03.093" v="3277" actId="20577"/>
          <ac:spMkLst>
            <pc:docMk/>
            <pc:sldMk cId="1385553969" sldId="302"/>
            <ac:spMk id="2" creationId="{8B78C759-C687-440F-8CAE-D3071F1AB630}"/>
          </ac:spMkLst>
        </pc:spChg>
        <pc:spChg chg="mod">
          <ac:chgData name="Karen Poplin" userId="5c0794f0387f5c3d" providerId="LiveId" clId="{142102A0-4C5A-459E-A688-E1C2E182050C}" dt="2024-01-22T01:15:18.943" v="3198" actId="20577"/>
          <ac:spMkLst>
            <pc:docMk/>
            <pc:sldMk cId="1385553969" sldId="302"/>
            <ac:spMk id="3" creationId="{AB0AB2AC-B7E6-6849-9AE9-697369407F8F}"/>
          </ac:spMkLst>
        </pc:spChg>
      </pc:sldChg>
      <pc:sldChg chg="modSp mod">
        <pc:chgData name="Karen Poplin" userId="5c0794f0387f5c3d" providerId="LiveId" clId="{142102A0-4C5A-459E-A688-E1C2E182050C}" dt="2024-01-30T03:31:49.673" v="7902" actId="20577"/>
        <pc:sldMkLst>
          <pc:docMk/>
          <pc:sldMk cId="334532777" sldId="303"/>
        </pc:sldMkLst>
        <pc:spChg chg="mod">
          <ac:chgData name="Karen Poplin" userId="5c0794f0387f5c3d" providerId="LiveId" clId="{142102A0-4C5A-459E-A688-E1C2E182050C}" dt="2024-01-30T03:31:49.673" v="7902" actId="20577"/>
          <ac:spMkLst>
            <pc:docMk/>
            <pc:sldMk cId="334532777" sldId="303"/>
            <ac:spMk id="5" creationId="{1B07C49E-AFFC-EC46-8930-E4D428F5F943}"/>
          </ac:spMkLst>
        </pc:spChg>
      </pc:sldChg>
      <pc:sldChg chg="addSp modSp mod">
        <pc:chgData name="Karen Poplin" userId="5c0794f0387f5c3d" providerId="LiveId" clId="{142102A0-4C5A-459E-A688-E1C2E182050C}" dt="2024-01-26T22:26:25.271" v="7779" actId="1076"/>
        <pc:sldMkLst>
          <pc:docMk/>
          <pc:sldMk cId="3645034231" sldId="320"/>
        </pc:sldMkLst>
        <pc:spChg chg="mod">
          <ac:chgData name="Karen Poplin" userId="5c0794f0387f5c3d" providerId="LiveId" clId="{142102A0-4C5A-459E-A688-E1C2E182050C}" dt="2024-01-26T22:11:45.142" v="6956" actId="5793"/>
          <ac:spMkLst>
            <pc:docMk/>
            <pc:sldMk cId="3645034231" sldId="320"/>
            <ac:spMk id="5" creationId="{1B07C49E-AFFC-EC46-8930-E4D428F5F943}"/>
          </ac:spMkLst>
        </pc:spChg>
        <pc:picChg chg="add mod">
          <ac:chgData name="Karen Poplin" userId="5c0794f0387f5c3d" providerId="LiveId" clId="{142102A0-4C5A-459E-A688-E1C2E182050C}" dt="2024-01-26T22:26:25.271" v="7779" actId="1076"/>
          <ac:picMkLst>
            <pc:docMk/>
            <pc:sldMk cId="3645034231" sldId="320"/>
            <ac:picMk id="3" creationId="{46E9882B-747C-0591-8E47-36110CAA4AB9}"/>
          </ac:picMkLst>
        </pc:picChg>
      </pc:sldChg>
      <pc:sldChg chg="addSp delSp modSp mod">
        <pc:chgData name="Karen Poplin" userId="5c0794f0387f5c3d" providerId="LiveId" clId="{142102A0-4C5A-459E-A688-E1C2E182050C}" dt="2024-01-30T03:43:39.783" v="8222" actId="20577"/>
        <pc:sldMkLst>
          <pc:docMk/>
          <pc:sldMk cId="700132931" sldId="322"/>
        </pc:sldMkLst>
        <pc:spChg chg="mod">
          <ac:chgData name="Karen Poplin" userId="5c0794f0387f5c3d" providerId="LiveId" clId="{142102A0-4C5A-459E-A688-E1C2E182050C}" dt="2024-01-30T03:43:24.081" v="8176" actId="20577"/>
          <ac:spMkLst>
            <pc:docMk/>
            <pc:sldMk cId="700132931" sldId="322"/>
            <ac:spMk id="5" creationId="{85D9F803-CDBC-C74C-AF1B-2B5937D1C241}"/>
          </ac:spMkLst>
        </pc:spChg>
        <pc:spChg chg="mod">
          <ac:chgData name="Karen Poplin" userId="5c0794f0387f5c3d" providerId="LiveId" clId="{142102A0-4C5A-459E-A688-E1C2E182050C}" dt="2024-01-30T03:43:39.783" v="8222" actId="20577"/>
          <ac:spMkLst>
            <pc:docMk/>
            <pc:sldMk cId="700132931" sldId="322"/>
            <ac:spMk id="8" creationId="{9456A072-47A6-4424-9ABE-F398119040DD}"/>
          </ac:spMkLst>
        </pc:spChg>
        <pc:picChg chg="add del mod">
          <ac:chgData name="Karen Poplin" userId="5c0794f0387f5c3d" providerId="LiveId" clId="{142102A0-4C5A-459E-A688-E1C2E182050C}" dt="2024-01-30T03:40:58.735" v="8054" actId="478"/>
          <ac:picMkLst>
            <pc:docMk/>
            <pc:sldMk cId="700132931" sldId="322"/>
            <ac:picMk id="4" creationId="{38E987A0-E27E-A82B-99D1-20FD61291986}"/>
          </ac:picMkLst>
        </pc:picChg>
        <pc:picChg chg="add del mod">
          <ac:chgData name="Karen Poplin" userId="5c0794f0387f5c3d" providerId="LiveId" clId="{142102A0-4C5A-459E-A688-E1C2E182050C}" dt="2024-01-30T03:41:23.482" v="8059" actId="478"/>
          <ac:picMkLst>
            <pc:docMk/>
            <pc:sldMk cId="700132931" sldId="322"/>
            <ac:picMk id="7" creationId="{82D0974D-6537-FBE7-2427-D27308C73C82}"/>
          </ac:picMkLst>
        </pc:picChg>
        <pc:picChg chg="add mod">
          <ac:chgData name="Karen Poplin" userId="5c0794f0387f5c3d" providerId="LiveId" clId="{142102A0-4C5A-459E-A688-E1C2E182050C}" dt="2024-01-30T03:41:35.990" v="8063" actId="1076"/>
          <ac:picMkLst>
            <pc:docMk/>
            <pc:sldMk cId="700132931" sldId="322"/>
            <ac:picMk id="10" creationId="{2B5AE40D-3A21-4700-C9A6-889E1C9B199B}"/>
          </ac:picMkLst>
        </pc:picChg>
      </pc:sldChg>
      <pc:sldChg chg="addSp modSp mod">
        <pc:chgData name="Karen Poplin" userId="5c0794f0387f5c3d" providerId="LiveId" clId="{142102A0-4C5A-459E-A688-E1C2E182050C}" dt="2024-01-30T03:50:15.764" v="8360" actId="20577"/>
        <pc:sldMkLst>
          <pc:docMk/>
          <pc:sldMk cId="1866160706" sldId="323"/>
        </pc:sldMkLst>
        <pc:spChg chg="mod">
          <ac:chgData name="Karen Poplin" userId="5c0794f0387f5c3d" providerId="LiveId" clId="{142102A0-4C5A-459E-A688-E1C2E182050C}" dt="2024-01-30T03:50:15.764" v="8360" actId="20577"/>
          <ac:spMkLst>
            <pc:docMk/>
            <pc:sldMk cId="1866160706" sldId="323"/>
            <ac:spMk id="5" creationId="{85D9F803-CDBC-C74C-AF1B-2B5937D1C241}"/>
          </ac:spMkLst>
        </pc:spChg>
        <pc:spChg chg="mod">
          <ac:chgData name="Karen Poplin" userId="5c0794f0387f5c3d" providerId="LiveId" clId="{142102A0-4C5A-459E-A688-E1C2E182050C}" dt="2024-01-30T03:45:09.670" v="8253" actId="20577"/>
          <ac:spMkLst>
            <pc:docMk/>
            <pc:sldMk cId="1866160706" sldId="323"/>
            <ac:spMk id="8" creationId="{4EF94599-779E-457E-B57B-6063EBF7A840}"/>
          </ac:spMkLst>
        </pc:spChg>
        <pc:picChg chg="add mod">
          <ac:chgData name="Karen Poplin" userId="5c0794f0387f5c3d" providerId="LiveId" clId="{142102A0-4C5A-459E-A688-E1C2E182050C}" dt="2024-01-30T03:47:25.525" v="8272" actId="1076"/>
          <ac:picMkLst>
            <pc:docMk/>
            <pc:sldMk cId="1866160706" sldId="323"/>
            <ac:picMk id="4" creationId="{E018B20F-83A2-F8B2-9181-2F70090DD4C4}"/>
          </ac:picMkLst>
        </pc:picChg>
      </pc:sldChg>
      <pc:sldChg chg="addSp modSp mod">
        <pc:chgData name="Karen Poplin" userId="5c0794f0387f5c3d" providerId="LiveId" clId="{142102A0-4C5A-459E-A688-E1C2E182050C}" dt="2024-01-30T03:56:08.291" v="8514" actId="20577"/>
        <pc:sldMkLst>
          <pc:docMk/>
          <pc:sldMk cId="252359608" sldId="324"/>
        </pc:sldMkLst>
        <pc:spChg chg="mod">
          <ac:chgData name="Karen Poplin" userId="5c0794f0387f5c3d" providerId="LiveId" clId="{142102A0-4C5A-459E-A688-E1C2E182050C}" dt="2024-01-30T03:56:08.291" v="8514" actId="20577"/>
          <ac:spMkLst>
            <pc:docMk/>
            <pc:sldMk cId="252359608" sldId="324"/>
            <ac:spMk id="5" creationId="{85D9F803-CDBC-C74C-AF1B-2B5937D1C241}"/>
          </ac:spMkLst>
        </pc:spChg>
        <pc:spChg chg="add mod">
          <ac:chgData name="Karen Poplin" userId="5c0794f0387f5c3d" providerId="LiveId" clId="{142102A0-4C5A-459E-A688-E1C2E182050C}" dt="2024-01-30T03:55:18.238" v="8422" actId="20577"/>
          <ac:spMkLst>
            <pc:docMk/>
            <pc:sldMk cId="252359608" sldId="324"/>
            <ac:spMk id="6" creationId="{090D2CAF-8B4B-5940-CC9B-13273D5659E8}"/>
          </ac:spMkLst>
        </pc:spChg>
        <pc:spChg chg="add mod">
          <ac:chgData name="Karen Poplin" userId="5c0794f0387f5c3d" providerId="LiveId" clId="{142102A0-4C5A-459E-A688-E1C2E182050C}" dt="2024-01-30T03:55:33.735" v="8437" actId="20577"/>
          <ac:spMkLst>
            <pc:docMk/>
            <pc:sldMk cId="252359608" sldId="324"/>
            <ac:spMk id="7" creationId="{8D077D2B-474E-3820-3EB6-290858AFDD27}"/>
          </ac:spMkLst>
        </pc:spChg>
        <pc:spChg chg="mod">
          <ac:chgData name="Karen Poplin" userId="5c0794f0387f5c3d" providerId="LiveId" clId="{142102A0-4C5A-459E-A688-E1C2E182050C}" dt="2024-01-30T03:51:08.497" v="8385" actId="20577"/>
          <ac:spMkLst>
            <pc:docMk/>
            <pc:sldMk cId="252359608" sldId="324"/>
            <ac:spMk id="12" creationId="{4D271BF5-BAA1-4CEB-A575-76A097FABBBA}"/>
          </ac:spMkLst>
        </pc:spChg>
        <pc:picChg chg="add mod">
          <ac:chgData name="Karen Poplin" userId="5c0794f0387f5c3d" providerId="LiveId" clId="{142102A0-4C5A-459E-A688-E1C2E182050C}" dt="2024-01-30T03:54:02.278" v="8391" actId="14100"/>
          <ac:picMkLst>
            <pc:docMk/>
            <pc:sldMk cId="252359608" sldId="324"/>
            <ac:picMk id="4" creationId="{2875D322-4D4D-1484-8C00-04A90B13FC79}"/>
          </ac:picMkLst>
        </pc:picChg>
      </pc:sldChg>
      <pc:sldChg chg="modSp mod">
        <pc:chgData name="Karen Poplin" userId="5c0794f0387f5c3d" providerId="LiveId" clId="{142102A0-4C5A-459E-A688-E1C2E182050C}" dt="2024-01-21T22:15:45.910" v="19" actId="20577"/>
        <pc:sldMkLst>
          <pc:docMk/>
          <pc:sldMk cId="1277611629" sldId="327"/>
        </pc:sldMkLst>
        <pc:spChg chg="mod">
          <ac:chgData name="Karen Poplin" userId="5c0794f0387f5c3d" providerId="LiveId" clId="{142102A0-4C5A-459E-A688-E1C2E182050C}" dt="2024-01-21T22:15:45.910" v="19" actId="20577"/>
          <ac:spMkLst>
            <pc:docMk/>
            <pc:sldMk cId="1277611629" sldId="327"/>
            <ac:spMk id="6" creationId="{2C36AF9D-A911-994B-90EA-013D4CDA5604}"/>
          </ac:spMkLst>
        </pc:spChg>
      </pc:sldChg>
      <pc:sldChg chg="modSp mod">
        <pc:chgData name="Karen Poplin" userId="5c0794f0387f5c3d" providerId="LiveId" clId="{142102A0-4C5A-459E-A688-E1C2E182050C}" dt="2024-01-21T23:27:57.057" v="2315" actId="2711"/>
        <pc:sldMkLst>
          <pc:docMk/>
          <pc:sldMk cId="724038033" sldId="330"/>
        </pc:sldMkLst>
        <pc:spChg chg="mod">
          <ac:chgData name="Karen Poplin" userId="5c0794f0387f5c3d" providerId="LiveId" clId="{142102A0-4C5A-459E-A688-E1C2E182050C}" dt="2024-01-21T23:27:57.057" v="2315" actId="2711"/>
          <ac:spMkLst>
            <pc:docMk/>
            <pc:sldMk cId="724038033" sldId="330"/>
            <ac:spMk id="10" creationId="{79EF1473-3ADD-43F1-A495-57AAB7FD902F}"/>
          </ac:spMkLst>
        </pc:spChg>
      </pc:sldChg>
      <pc:sldChg chg="modSp mod">
        <pc:chgData name="Karen Poplin" userId="5c0794f0387f5c3d" providerId="LiveId" clId="{142102A0-4C5A-459E-A688-E1C2E182050C}" dt="2024-01-21T23:28:09.494" v="2318" actId="27636"/>
        <pc:sldMkLst>
          <pc:docMk/>
          <pc:sldMk cId="1980221439" sldId="331"/>
        </pc:sldMkLst>
        <pc:spChg chg="mod">
          <ac:chgData name="Karen Poplin" userId="5c0794f0387f5c3d" providerId="LiveId" clId="{142102A0-4C5A-459E-A688-E1C2E182050C}" dt="2024-01-21T23:28:09.494" v="2318" actId="27636"/>
          <ac:spMkLst>
            <pc:docMk/>
            <pc:sldMk cId="1980221439" sldId="331"/>
            <ac:spMk id="10" creationId="{79EF1473-3ADD-43F1-A495-57AAB7FD902F}"/>
          </ac:spMkLst>
        </pc:spChg>
      </pc:sldChg>
      <pc:sldChg chg="modSp mod">
        <pc:chgData name="Karen Poplin" userId="5c0794f0387f5c3d" providerId="LiveId" clId="{142102A0-4C5A-459E-A688-E1C2E182050C}" dt="2024-01-30T03:22:39.214" v="7826" actId="33524"/>
        <pc:sldMkLst>
          <pc:docMk/>
          <pc:sldMk cId="2560061391" sldId="332"/>
        </pc:sldMkLst>
        <pc:spChg chg="mod">
          <ac:chgData name="Karen Poplin" userId="5c0794f0387f5c3d" providerId="LiveId" clId="{142102A0-4C5A-459E-A688-E1C2E182050C}" dt="2024-01-30T03:22:39.214" v="7826" actId="33524"/>
          <ac:spMkLst>
            <pc:docMk/>
            <pc:sldMk cId="2560061391" sldId="332"/>
            <ac:spMk id="5" creationId="{8E999A1B-8752-489F-A63B-EA2F60186B52}"/>
          </ac:spMkLst>
        </pc:spChg>
      </pc:sldChg>
      <pc:sldChg chg="modSp add mod">
        <pc:chgData name="Karen Poplin" userId="5c0794f0387f5c3d" providerId="LiveId" clId="{142102A0-4C5A-459E-A688-E1C2E182050C}" dt="2024-01-21T23:28:21.354" v="2320" actId="255"/>
        <pc:sldMkLst>
          <pc:docMk/>
          <pc:sldMk cId="3151674787" sldId="333"/>
        </pc:sldMkLst>
        <pc:spChg chg="mod">
          <ac:chgData name="Karen Poplin" userId="5c0794f0387f5c3d" providerId="LiveId" clId="{142102A0-4C5A-459E-A688-E1C2E182050C}" dt="2024-01-21T23:28:21.354" v="2320" actId="255"/>
          <ac:spMkLst>
            <pc:docMk/>
            <pc:sldMk cId="3151674787" sldId="333"/>
            <ac:spMk id="10" creationId="{79EF1473-3ADD-43F1-A495-57AAB7FD902F}"/>
          </ac:spMkLst>
        </pc:spChg>
      </pc:sldChg>
      <pc:sldChg chg="modSp add mod">
        <pc:chgData name="Karen Poplin" userId="5c0794f0387f5c3d" providerId="LiveId" clId="{142102A0-4C5A-459E-A688-E1C2E182050C}" dt="2024-01-21T23:32:11.444" v="2541" actId="20577"/>
        <pc:sldMkLst>
          <pc:docMk/>
          <pc:sldMk cId="1894469284" sldId="334"/>
        </pc:sldMkLst>
        <pc:spChg chg="mod">
          <ac:chgData name="Karen Poplin" userId="5c0794f0387f5c3d" providerId="LiveId" clId="{142102A0-4C5A-459E-A688-E1C2E182050C}" dt="2024-01-21T23:32:11.444" v="2541" actId="20577"/>
          <ac:spMkLst>
            <pc:docMk/>
            <pc:sldMk cId="1894469284" sldId="334"/>
            <ac:spMk id="7" creationId="{0BFEC426-B615-E549-83E5-140FD588BC64}"/>
          </ac:spMkLst>
        </pc:spChg>
      </pc:sldChg>
      <pc:sldChg chg="addSp delSp modSp add del mod setBg">
        <pc:chgData name="Karen Poplin" userId="5c0794f0387f5c3d" providerId="LiveId" clId="{142102A0-4C5A-459E-A688-E1C2E182050C}" dt="2024-01-30T03:47:03.495" v="8269" actId="2696"/>
        <pc:sldMkLst>
          <pc:docMk/>
          <pc:sldMk cId="4152703939" sldId="335"/>
        </pc:sldMkLst>
        <pc:picChg chg="add del mod">
          <ac:chgData name="Karen Poplin" userId="5c0794f0387f5c3d" providerId="LiveId" clId="{142102A0-4C5A-459E-A688-E1C2E182050C}" dt="2024-01-30T03:46:16.590" v="8266" actId="14100"/>
          <ac:picMkLst>
            <pc:docMk/>
            <pc:sldMk cId="4152703939" sldId="335"/>
            <ac:picMk id="4" creationId="{6C2AB105-08B3-4384-941B-B102B9F85DF4}"/>
          </ac:picMkLst>
        </pc:picChg>
        <pc:picChg chg="add del mod">
          <ac:chgData name="Karen Poplin" userId="5c0794f0387f5c3d" providerId="LiveId" clId="{142102A0-4C5A-459E-A688-E1C2E182050C}" dt="2024-01-30T03:46:14.918" v="8264" actId="22"/>
          <ac:picMkLst>
            <pc:docMk/>
            <pc:sldMk cId="4152703939" sldId="335"/>
            <ac:picMk id="5" creationId="{1EDC3FFC-02E7-8794-60A4-09733E11AD78}"/>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077649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pop78/python/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jpop78/python/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pop78/python/blob/main/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jpop78/python/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jpop78/python/blob/main/lab_jupyter_launch_site_location.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pop78/python/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jpop78/python/blob/main/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jpop78/python/blob/main/jupyter-labs-spacex-data-collection-api%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Jeff Poplin</a:t>
            </a:r>
          </a:p>
          <a:p>
            <a:r>
              <a:rPr lang="en-US" dirty="0">
                <a:solidFill>
                  <a:schemeClr val="bg2"/>
                </a:solidFill>
                <a:latin typeface="Abadi" panose="020B0604020104020204" pitchFamily="34" charset="0"/>
                <a:ea typeface="SF Pro" pitchFamily="2" charset="0"/>
                <a:cs typeface="SF Pro" pitchFamily="2" charset="0"/>
              </a:rPr>
              <a:t>1/21/2024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1800" dirty="0">
                <a:solidFill>
                  <a:schemeClr val="accent3">
                    <a:lumMod val="25000"/>
                  </a:schemeClr>
                </a:solidFill>
              </a:rPr>
              <a:t>The Wikipedia data collection utilizes the Beautiful Soup library to parse the site html and load a data frame for analysis</a:t>
            </a:r>
          </a:p>
          <a:p>
            <a:pPr>
              <a:lnSpc>
                <a:spcPct val="100000"/>
              </a:lnSpc>
              <a:spcBef>
                <a:spcPts val="1400"/>
              </a:spcBef>
            </a:pPr>
            <a:endParaRPr lang="en-US" sz="1800" dirty="0">
              <a:solidFill>
                <a:schemeClr val="accent3">
                  <a:lumMod val="25000"/>
                </a:schemeClr>
              </a:solidFill>
            </a:endParaRPr>
          </a:p>
          <a:p>
            <a:pPr>
              <a:lnSpc>
                <a:spcPct val="100000"/>
              </a:lnSpc>
              <a:spcBef>
                <a:spcPts val="1400"/>
              </a:spcBef>
            </a:pPr>
            <a:r>
              <a:rPr lang="en-US" sz="1800" dirty="0">
                <a:solidFill>
                  <a:schemeClr val="accent3">
                    <a:lumMod val="25000"/>
                  </a:schemeClr>
                </a:solidFill>
              </a:rPr>
              <a:t>GitHub URL: </a:t>
            </a:r>
            <a:r>
              <a:rPr lang="en-US" sz="1800" dirty="0">
                <a:hlinkClick r:id="rId3"/>
              </a:rPr>
              <a:t>python/</a:t>
            </a:r>
            <a:r>
              <a:rPr lang="en-US" sz="1800" dirty="0" err="1">
                <a:hlinkClick r:id="rId3"/>
              </a:rPr>
              <a:t>jupyter</a:t>
            </a:r>
            <a:r>
              <a:rPr lang="en-US" sz="1800" dirty="0">
                <a:hlinkClick r:id="rId3"/>
              </a:rPr>
              <a:t>-labs-</a:t>
            </a:r>
            <a:r>
              <a:rPr lang="en-US" sz="1800" dirty="0" err="1">
                <a:hlinkClick r:id="rId3"/>
              </a:rPr>
              <a:t>webscraping.ipynb</a:t>
            </a:r>
            <a:r>
              <a:rPr lang="en-US" sz="1800" dirty="0">
                <a:hlinkClick r:id="rId3"/>
              </a:rPr>
              <a:t> at main · jpop78/python (github.com)</a:t>
            </a:r>
            <a:endParaRPr lang="en-US" sz="1800" dirty="0">
              <a:solidFill>
                <a:schemeClr val="accent3">
                  <a:lumMod val="25000"/>
                </a:schemeClr>
              </a:solidFill>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200" dirty="0">
                <a:solidFill>
                  <a:srgbClr val="1C7DDB"/>
                </a:solidFill>
                <a:latin typeface="Abadi"/>
              </a:rPr>
              <a:t>Wikipedia Web scraping Workflow</a:t>
            </a: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r>
              <a:rPr lang="en-US" sz="1700" dirty="0"/>
              <a:t>1-Request Falcon 9 launch data from Wikipedia </a:t>
            </a:r>
          </a:p>
          <a:p>
            <a:pPr marL="0" indent="0">
              <a:buFont typeface="Arial" panose="020B0604020202020204" pitchFamily="34" charset="0"/>
              <a:buNone/>
            </a:pPr>
            <a:r>
              <a:rPr lang="en-US" sz="1700" dirty="0"/>
              <a:t>2-Create </a:t>
            </a:r>
            <a:r>
              <a:rPr lang="en-US" sz="1700" dirty="0" err="1"/>
              <a:t>BeautifulSoup</a:t>
            </a:r>
            <a:r>
              <a:rPr lang="en-US" sz="1700" dirty="0"/>
              <a:t> object from HTML response </a:t>
            </a:r>
          </a:p>
          <a:p>
            <a:pPr marL="0" indent="0">
              <a:buFont typeface="Arial" panose="020B0604020202020204" pitchFamily="34" charset="0"/>
              <a:buNone/>
            </a:pPr>
            <a:r>
              <a:rPr lang="en-US" sz="1700" dirty="0"/>
              <a:t>3-Extract column names from HTML table header </a:t>
            </a:r>
          </a:p>
          <a:p>
            <a:pPr marL="0" indent="0">
              <a:buFont typeface="Arial" panose="020B0604020202020204" pitchFamily="34" charset="0"/>
              <a:buNone/>
            </a:pPr>
            <a:r>
              <a:rPr lang="en-US" sz="1700" dirty="0"/>
              <a:t>4-Parse HTML tables</a:t>
            </a:r>
          </a:p>
          <a:p>
            <a:pPr marL="0" indent="0">
              <a:buFont typeface="Arial" panose="020B0604020202020204" pitchFamily="34" charset="0"/>
              <a:buNone/>
            </a:pPr>
            <a:r>
              <a:rPr lang="en-US" sz="1700" dirty="0"/>
              <a:t> 5-Create dictionary and convert to data frame</a:t>
            </a:r>
          </a:p>
          <a:p>
            <a:pPr marL="0" indent="0">
              <a:buFont typeface="Arial" panose="020B0604020202020204" pitchFamily="34" charset="0"/>
              <a:buNone/>
            </a:pPr>
            <a:r>
              <a:rPr lang="en-US" sz="1700" dirty="0"/>
              <a:t>6-Export data to csv file</a:t>
            </a:r>
            <a:endParaRPr lang="en-US" sz="1700" dirty="0">
              <a:solidFill>
                <a:srgbClr val="1C7DDB"/>
              </a:solidFill>
              <a:latin typeface="Abadi"/>
            </a:endParaRPr>
          </a:p>
          <a:p>
            <a:pPr marL="0" indent="0">
              <a:buFont typeface="Arial" panose="020B0604020202020204" pitchFamily="34" charset="0"/>
              <a:buNone/>
            </a:pPr>
            <a:endParaRPr lang="en-US" sz="17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marL="0" indent="0">
              <a:buNone/>
            </a:pPr>
            <a:r>
              <a:rPr lang="en-US" sz="2000" b="1" dirty="0">
                <a:solidFill>
                  <a:schemeClr val="accent3">
                    <a:lumMod val="25000"/>
                  </a:schemeClr>
                </a:solidFill>
              </a:rPr>
              <a:t>Data Processing</a:t>
            </a:r>
          </a:p>
          <a:p>
            <a:r>
              <a:rPr lang="en-US" sz="1800" dirty="0">
                <a:solidFill>
                  <a:schemeClr val="accent3">
                    <a:lumMod val="25000"/>
                  </a:schemeClr>
                </a:solidFill>
              </a:rPr>
              <a:t>Read csv file containing launch data into a pandas data frame for wrangling</a:t>
            </a:r>
          </a:p>
          <a:p>
            <a:r>
              <a:rPr lang="en-US" sz="1800" dirty="0">
                <a:solidFill>
                  <a:schemeClr val="accent3">
                    <a:lumMod val="25000"/>
                  </a:schemeClr>
                </a:solidFill>
              </a:rPr>
              <a:t>Look for missing data using </a:t>
            </a:r>
            <a:r>
              <a:rPr lang="en-US" sz="1800" dirty="0" err="1">
                <a:solidFill>
                  <a:schemeClr val="accent3">
                    <a:lumMod val="25000"/>
                  </a:schemeClr>
                </a:solidFill>
              </a:rPr>
              <a:t>df.isnull</a:t>
            </a:r>
            <a:r>
              <a:rPr lang="en-US" sz="1800" dirty="0">
                <a:solidFill>
                  <a:schemeClr val="accent3">
                    <a:lumMod val="25000"/>
                  </a:schemeClr>
                </a:solidFill>
              </a:rPr>
              <a:t>() </a:t>
            </a:r>
          </a:p>
          <a:p>
            <a:r>
              <a:rPr lang="en-US" sz="1800" dirty="0">
                <a:solidFill>
                  <a:schemeClr val="accent3">
                    <a:lumMod val="25000"/>
                  </a:schemeClr>
                </a:solidFill>
              </a:rPr>
              <a:t>Determine the number of launches for each site using .</a:t>
            </a:r>
            <a:r>
              <a:rPr lang="en-US" sz="1800" dirty="0" err="1">
                <a:solidFill>
                  <a:schemeClr val="accent3">
                    <a:lumMod val="25000"/>
                  </a:schemeClr>
                </a:solidFill>
              </a:rPr>
              <a:t>value_counts</a:t>
            </a:r>
            <a:endParaRPr lang="en-US" sz="1800" dirty="0">
              <a:solidFill>
                <a:schemeClr val="accent3">
                  <a:lumMod val="25000"/>
                </a:schemeClr>
              </a:solidFill>
            </a:endParaRPr>
          </a:p>
          <a:p>
            <a:r>
              <a:rPr lang="en-US" sz="1800" dirty="0">
                <a:solidFill>
                  <a:schemeClr val="accent3">
                    <a:lumMod val="25000"/>
                  </a:schemeClr>
                </a:solidFill>
              </a:rPr>
              <a:t>Calculate the number of launches for each type of orbit</a:t>
            </a:r>
          </a:p>
          <a:p>
            <a:r>
              <a:rPr lang="en-US" sz="1800" dirty="0">
                <a:solidFill>
                  <a:schemeClr val="accent3">
                    <a:lumMod val="25000"/>
                  </a:schemeClr>
                </a:solidFill>
              </a:rPr>
              <a:t>Create an integer value column for the outcome label</a:t>
            </a:r>
          </a:p>
          <a:p>
            <a:r>
              <a:rPr lang="en-US" sz="1800" dirty="0">
                <a:solidFill>
                  <a:schemeClr val="accent3">
                    <a:lumMod val="25000"/>
                  </a:schemeClr>
                </a:solidFill>
              </a:rPr>
              <a:t>Use .mean to get the percentage of successful launches</a:t>
            </a:r>
          </a:p>
          <a:p>
            <a:endParaRPr lang="en-US" sz="1800" dirty="0">
              <a:solidFill>
                <a:schemeClr val="accent3">
                  <a:lumMod val="25000"/>
                </a:schemeClr>
              </a:solidFill>
            </a:endParaRPr>
          </a:p>
          <a:p>
            <a:pPr marL="0" indent="0">
              <a:buNone/>
            </a:pPr>
            <a:r>
              <a:rPr lang="en-US" sz="1800" dirty="0">
                <a:solidFill>
                  <a:schemeClr val="accent3">
                    <a:lumMod val="25000"/>
                  </a:schemeClr>
                </a:solidFill>
              </a:rPr>
              <a:t>GitHub URL: </a:t>
            </a:r>
            <a:r>
              <a:rPr lang="en-US" sz="1800" dirty="0">
                <a:hlinkClick r:id="rId3"/>
              </a:rPr>
              <a:t>python/labs-</a:t>
            </a:r>
            <a:r>
              <a:rPr lang="en-US" sz="1800" dirty="0" err="1">
                <a:hlinkClick r:id="rId3"/>
              </a:rPr>
              <a:t>jupyter</a:t>
            </a:r>
            <a:r>
              <a:rPr lang="en-US" sz="1800" dirty="0">
                <a:hlinkClick r:id="rId3"/>
              </a:rPr>
              <a:t>-</a:t>
            </a:r>
            <a:r>
              <a:rPr lang="en-US" sz="1800" dirty="0" err="1">
                <a:hlinkClick r:id="rId3"/>
              </a:rPr>
              <a:t>spacex</a:t>
            </a:r>
            <a:r>
              <a:rPr lang="en-US" sz="1800" dirty="0">
                <a:hlinkClick r:id="rId3"/>
              </a:rPr>
              <a:t>-Data </a:t>
            </a:r>
            <a:r>
              <a:rPr lang="en-US" sz="1800" dirty="0" err="1">
                <a:hlinkClick r:id="rId3"/>
              </a:rPr>
              <a:t>wrangling.ipynb</a:t>
            </a:r>
            <a:r>
              <a:rPr lang="en-US" sz="1800" dirty="0">
                <a:hlinkClick r:id="rId3"/>
              </a:rPr>
              <a:t> at main · jpop78/python (github.com)</a:t>
            </a:r>
            <a:endParaRPr lang="en-US" sz="18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indent="0">
              <a:lnSpc>
                <a:spcPct val="100000"/>
              </a:lnSpc>
              <a:spcBef>
                <a:spcPts val="1400"/>
              </a:spcBef>
              <a:buNone/>
            </a:pPr>
            <a:r>
              <a:rPr lang="en-US" sz="1600" b="1" dirty="0">
                <a:solidFill>
                  <a:schemeClr val="accent3">
                    <a:lumMod val="25000"/>
                  </a:schemeClr>
                </a:solidFill>
              </a:rPr>
              <a:t>Scatter Plots - </a:t>
            </a:r>
            <a:r>
              <a:rPr lang="en-US" sz="1600" dirty="0">
                <a:solidFill>
                  <a:schemeClr val="accent3">
                    <a:lumMod val="25000"/>
                  </a:schemeClr>
                </a:solidFill>
              </a:rPr>
              <a:t>Scatter plots were utilized to see which data points are potentially more correlated to specific landing outcomes</a:t>
            </a:r>
          </a:p>
          <a:p>
            <a:pPr>
              <a:lnSpc>
                <a:spcPct val="100000"/>
              </a:lnSpc>
              <a:spcBef>
                <a:spcPts val="1400"/>
              </a:spcBef>
            </a:pPr>
            <a:r>
              <a:rPr lang="en-US" sz="1600" dirty="0">
                <a:solidFill>
                  <a:schemeClr val="accent3">
                    <a:lumMod val="25000"/>
                  </a:schemeClr>
                </a:solidFill>
              </a:rPr>
              <a:t>Flight number and payload mass were plotted showing the outcome as colored plots.  The higher the payload the less likely the first stage returns</a:t>
            </a:r>
          </a:p>
          <a:p>
            <a:pPr>
              <a:lnSpc>
                <a:spcPct val="100000"/>
              </a:lnSpc>
              <a:spcBef>
                <a:spcPts val="1400"/>
              </a:spcBef>
            </a:pPr>
            <a:r>
              <a:rPr lang="en-US" sz="1600" dirty="0">
                <a:solidFill>
                  <a:schemeClr val="accent3">
                    <a:lumMod val="25000"/>
                  </a:schemeClr>
                </a:solidFill>
              </a:rPr>
              <a:t>Plotting the launch site and flight number indicated that certain sites had a high success rate and that later flight seemed to be more successful</a:t>
            </a:r>
          </a:p>
          <a:p>
            <a:pPr marL="0" indent="0">
              <a:lnSpc>
                <a:spcPct val="100000"/>
              </a:lnSpc>
              <a:spcBef>
                <a:spcPts val="1400"/>
              </a:spcBef>
              <a:buNone/>
            </a:pPr>
            <a:r>
              <a:rPr lang="en-US" sz="1600" b="1" dirty="0">
                <a:solidFill>
                  <a:schemeClr val="accent3">
                    <a:lumMod val="25000"/>
                  </a:schemeClr>
                </a:solidFill>
              </a:rPr>
              <a:t>Bar Charts – </a:t>
            </a:r>
            <a:r>
              <a:rPr lang="en-US" sz="1600" dirty="0">
                <a:solidFill>
                  <a:schemeClr val="accent3">
                    <a:lumMod val="25000"/>
                  </a:schemeClr>
                </a:solidFill>
              </a:rPr>
              <a:t>good for comparing differences in categories</a:t>
            </a:r>
          </a:p>
          <a:p>
            <a:pPr>
              <a:lnSpc>
                <a:spcPct val="100000"/>
              </a:lnSpc>
              <a:spcBef>
                <a:spcPts val="1400"/>
              </a:spcBef>
            </a:pPr>
            <a:r>
              <a:rPr lang="en-US" sz="1600" dirty="0">
                <a:solidFill>
                  <a:schemeClr val="accent3">
                    <a:lumMod val="25000"/>
                  </a:schemeClr>
                </a:solidFill>
              </a:rPr>
              <a:t>In comparing Orbit Types with success rates we see the GTO orbit has the lowest success rate and that several orbits have a perfect success rate making this field good for predicting outcomes</a:t>
            </a:r>
          </a:p>
          <a:p>
            <a:pPr marL="0" indent="0">
              <a:lnSpc>
                <a:spcPct val="100000"/>
              </a:lnSpc>
              <a:spcBef>
                <a:spcPts val="1400"/>
              </a:spcBef>
              <a:buNone/>
            </a:pPr>
            <a:r>
              <a:rPr lang="en-US" sz="1600" b="1" dirty="0">
                <a:solidFill>
                  <a:schemeClr val="accent3">
                    <a:lumMod val="25000"/>
                  </a:schemeClr>
                </a:solidFill>
              </a:rPr>
              <a:t>Line Chart </a:t>
            </a:r>
            <a:r>
              <a:rPr lang="en-US" sz="1600" dirty="0">
                <a:solidFill>
                  <a:schemeClr val="accent3">
                    <a:lumMod val="25000"/>
                  </a:schemeClr>
                </a:solidFill>
              </a:rPr>
              <a:t>– great for looking at time series trends</a:t>
            </a:r>
          </a:p>
          <a:p>
            <a:pPr>
              <a:lnSpc>
                <a:spcPct val="100000"/>
              </a:lnSpc>
              <a:spcBef>
                <a:spcPts val="1400"/>
              </a:spcBef>
            </a:pPr>
            <a:r>
              <a:rPr lang="en-US" sz="1600" dirty="0">
                <a:solidFill>
                  <a:schemeClr val="accent3">
                    <a:lumMod val="25000"/>
                  </a:schemeClr>
                </a:solidFill>
              </a:rPr>
              <a:t>A line chart is used to look at the success rate over time and we see that success increases </a:t>
            </a:r>
            <a:r>
              <a:rPr lang="en-US" sz="1600" dirty="0" err="1">
                <a:solidFill>
                  <a:schemeClr val="accent3">
                    <a:lumMod val="25000"/>
                  </a:schemeClr>
                </a:solidFill>
              </a:rPr>
              <a:t>signifigantly</a:t>
            </a:r>
            <a:r>
              <a:rPr lang="en-US" sz="1600" dirty="0">
                <a:solidFill>
                  <a:schemeClr val="accent3">
                    <a:lumMod val="25000"/>
                  </a:schemeClr>
                </a:solidFill>
              </a:rPr>
              <a:t> from 2013 on.</a:t>
            </a:r>
          </a:p>
          <a:p>
            <a:pPr>
              <a:lnSpc>
                <a:spcPct val="100000"/>
              </a:lnSpc>
              <a:spcBef>
                <a:spcPts val="1400"/>
              </a:spcBef>
            </a:pPr>
            <a:r>
              <a:rPr lang="en-US" sz="1600" dirty="0">
                <a:solidFill>
                  <a:schemeClr val="accent3">
                    <a:lumMod val="25000"/>
                  </a:schemeClr>
                </a:solidFill>
              </a:rPr>
              <a:t>GitHub URL: </a:t>
            </a:r>
            <a:r>
              <a:rPr lang="en-US" sz="1600" dirty="0">
                <a:hlinkClick r:id="rId3"/>
              </a:rPr>
              <a:t>python/</a:t>
            </a:r>
            <a:r>
              <a:rPr lang="en-US" sz="1600" dirty="0" err="1">
                <a:hlinkClick r:id="rId3"/>
              </a:rPr>
              <a:t>jupyter</a:t>
            </a:r>
            <a:r>
              <a:rPr lang="en-US" sz="1600" dirty="0">
                <a:hlinkClick r:id="rId3"/>
              </a:rPr>
              <a:t>-labs-</a:t>
            </a:r>
            <a:r>
              <a:rPr lang="en-US" sz="1600" dirty="0" err="1">
                <a:hlinkClick r:id="rId3"/>
              </a:rPr>
              <a:t>eda</a:t>
            </a:r>
            <a:r>
              <a:rPr lang="en-US" sz="1600" dirty="0">
                <a:hlinkClick r:id="rId3"/>
              </a:rPr>
              <a:t>-</a:t>
            </a:r>
            <a:r>
              <a:rPr lang="en-US" sz="1600" dirty="0" err="1">
                <a:hlinkClick r:id="rId3"/>
              </a:rPr>
              <a:t>dataviz.ipynb.jupyterlite.ipynb</a:t>
            </a:r>
            <a:r>
              <a:rPr lang="en-US" sz="1600" dirty="0">
                <a:hlinkClick r:id="rId3"/>
              </a:rPr>
              <a:t> at main · jpop78/python (github.com)</a:t>
            </a:r>
            <a:endParaRPr lang="en-US" sz="16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2777"/>
            <a:ext cx="9745589" cy="4351338"/>
          </a:xfrm>
          <a:prstGeom prst="rect">
            <a:avLst/>
          </a:prstGeom>
        </p:spPr>
        <p:txBody>
          <a:bodyPr lIns="91440" tIns="45720" rIns="91440" bIns="45720" anchor="t"/>
          <a:lstStyle/>
          <a:p>
            <a:pPr marL="0" indent="0">
              <a:lnSpc>
                <a:spcPct val="100000"/>
              </a:lnSpc>
              <a:spcBef>
                <a:spcPts val="1400"/>
              </a:spcBef>
              <a:buNone/>
            </a:pPr>
            <a:r>
              <a:rPr lang="en-US" sz="1800" b="1" dirty="0"/>
              <a:t>The following results were reported utilizing SQL after importing launch data to a database</a:t>
            </a:r>
          </a:p>
          <a:p>
            <a:pPr marL="0" indent="0">
              <a:lnSpc>
                <a:spcPct val="100000"/>
              </a:lnSpc>
              <a:spcBef>
                <a:spcPts val="1400"/>
              </a:spcBef>
              <a:buNone/>
            </a:pPr>
            <a:r>
              <a:rPr lang="en-US" sz="1600" dirty="0"/>
              <a:t>• Names of unique launch sites </a:t>
            </a:r>
          </a:p>
          <a:p>
            <a:pPr marL="0" indent="0">
              <a:lnSpc>
                <a:spcPct val="100000"/>
              </a:lnSpc>
              <a:spcBef>
                <a:spcPts val="1400"/>
              </a:spcBef>
              <a:buNone/>
            </a:pPr>
            <a:r>
              <a:rPr lang="en-US" sz="1600" dirty="0"/>
              <a:t>• A sample of records where launch site begins with ‘CCA’</a:t>
            </a:r>
          </a:p>
          <a:p>
            <a:pPr marL="0" indent="0">
              <a:lnSpc>
                <a:spcPct val="100000"/>
              </a:lnSpc>
              <a:spcBef>
                <a:spcPts val="1400"/>
              </a:spcBef>
              <a:buNone/>
            </a:pPr>
            <a:r>
              <a:rPr lang="en-US" sz="1600" dirty="0"/>
              <a:t>• The total payload mass carried by boosters launched by NASA</a:t>
            </a:r>
          </a:p>
          <a:p>
            <a:pPr marL="0" indent="0">
              <a:lnSpc>
                <a:spcPct val="100000"/>
              </a:lnSpc>
              <a:spcBef>
                <a:spcPts val="1400"/>
              </a:spcBef>
              <a:buNone/>
            </a:pPr>
            <a:r>
              <a:rPr lang="en-US" sz="1600" dirty="0"/>
              <a:t>• The average payload mass carried by booster version F9 v1.1</a:t>
            </a:r>
          </a:p>
          <a:p>
            <a:pPr marL="0" indent="0">
              <a:lnSpc>
                <a:spcPct val="100000"/>
              </a:lnSpc>
              <a:spcBef>
                <a:spcPts val="1400"/>
              </a:spcBef>
              <a:buNone/>
            </a:pPr>
            <a:r>
              <a:rPr lang="en-US" sz="1600" dirty="0"/>
              <a:t>• Date of first successful landing on ground pad </a:t>
            </a:r>
          </a:p>
          <a:p>
            <a:pPr marL="0" indent="0">
              <a:lnSpc>
                <a:spcPct val="100000"/>
              </a:lnSpc>
              <a:spcBef>
                <a:spcPts val="1400"/>
              </a:spcBef>
              <a:buNone/>
            </a:pPr>
            <a:r>
              <a:rPr lang="en-US" sz="1600" dirty="0"/>
              <a:t>• Names of boosters which had success landing on drone ship with mass greater than 4,000 but less than 6,000 </a:t>
            </a:r>
          </a:p>
          <a:p>
            <a:pPr marL="0" indent="0">
              <a:lnSpc>
                <a:spcPct val="100000"/>
              </a:lnSpc>
              <a:spcBef>
                <a:spcPts val="1400"/>
              </a:spcBef>
              <a:buNone/>
            </a:pPr>
            <a:r>
              <a:rPr lang="en-US" sz="1600" dirty="0"/>
              <a:t>• The total number of successful and failed missions </a:t>
            </a:r>
          </a:p>
          <a:p>
            <a:pPr marL="0" indent="0">
              <a:lnSpc>
                <a:spcPct val="100000"/>
              </a:lnSpc>
              <a:spcBef>
                <a:spcPts val="1400"/>
              </a:spcBef>
              <a:buNone/>
            </a:pPr>
            <a:r>
              <a:rPr lang="en-US" sz="1600" dirty="0"/>
              <a:t>• Names of booster versions which have carried the max payload </a:t>
            </a:r>
          </a:p>
          <a:p>
            <a:pPr marL="0" indent="0">
              <a:lnSpc>
                <a:spcPct val="100000"/>
              </a:lnSpc>
              <a:spcBef>
                <a:spcPts val="1400"/>
              </a:spcBef>
              <a:buNone/>
            </a:pPr>
            <a:r>
              <a:rPr lang="en-US" sz="1600" dirty="0"/>
              <a:t>• Failed landing outcomes on drone ship, their booster version and launch site for the months in the year 2015</a:t>
            </a:r>
          </a:p>
          <a:p>
            <a:pPr marL="0" indent="0">
              <a:lnSpc>
                <a:spcPct val="100000"/>
              </a:lnSpc>
              <a:spcBef>
                <a:spcPts val="1400"/>
              </a:spcBef>
              <a:buNone/>
            </a:pPr>
            <a:r>
              <a:rPr lang="en-US" sz="1600" dirty="0"/>
              <a:t> • The count of landing outcomes between 2010-06-04 and 2017-03-20 order in descending order</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chemeClr val="accent3">
                    <a:lumMod val="25000"/>
                  </a:schemeClr>
                </a:solidFill>
              </a:rPr>
              <a:t>GitHub URL: </a:t>
            </a:r>
            <a:r>
              <a:rPr lang="en-US" sz="1800" dirty="0">
                <a:hlinkClick r:id="rId3"/>
              </a:rPr>
              <a:t>python/</a:t>
            </a:r>
            <a:r>
              <a:rPr lang="en-US" sz="1800" dirty="0" err="1">
                <a:hlinkClick r:id="rId3"/>
              </a:rPr>
              <a:t>jupyter</a:t>
            </a:r>
            <a:r>
              <a:rPr lang="en-US" sz="1800" dirty="0">
                <a:hlinkClick r:id="rId3"/>
              </a:rPr>
              <a:t>-labs-</a:t>
            </a:r>
            <a:r>
              <a:rPr lang="en-US" sz="1800" dirty="0" err="1">
                <a:hlinkClick r:id="rId3"/>
              </a:rPr>
              <a:t>eda</a:t>
            </a:r>
            <a:r>
              <a:rPr lang="en-US" sz="1800" dirty="0">
                <a:hlinkClick r:id="rId3"/>
              </a:rPr>
              <a:t>-</a:t>
            </a:r>
            <a:r>
              <a:rPr lang="en-US" sz="1800" dirty="0" err="1">
                <a:hlinkClick r:id="rId3"/>
              </a:rPr>
              <a:t>sql-coursera_sqllite.ipynb</a:t>
            </a:r>
            <a:r>
              <a:rPr lang="en-US" sz="1800" dirty="0">
                <a:hlinkClick r:id="rId3"/>
              </a:rPr>
              <a:t> at main · jpop78/python (github.com)</a:t>
            </a:r>
            <a:endParaRPr lang="en-US" sz="18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79176"/>
            <a:ext cx="10515600" cy="4747216"/>
          </a:xfrm>
          <a:prstGeom prst="rect">
            <a:avLst/>
          </a:prstGeom>
        </p:spPr>
        <p:txBody>
          <a:bodyPr>
            <a:normAutofit/>
          </a:bodyPr>
          <a:lstStyle/>
          <a:p>
            <a:pPr>
              <a:lnSpc>
                <a:spcPct val="100000"/>
              </a:lnSpc>
              <a:spcBef>
                <a:spcPts val="1400"/>
              </a:spcBef>
            </a:pPr>
            <a:r>
              <a:rPr lang="en-US" sz="1900" dirty="0"/>
              <a:t>All launch sites were marked and added to the map</a:t>
            </a:r>
          </a:p>
          <a:p>
            <a:pPr>
              <a:lnSpc>
                <a:spcPct val="100000"/>
              </a:lnSpc>
              <a:spcBef>
                <a:spcPts val="1400"/>
              </a:spcBef>
            </a:pPr>
            <a:r>
              <a:rPr lang="en-US" sz="1900" dirty="0"/>
              <a:t>Added a blue circle to indicate NASA Johnson Space Center</a:t>
            </a:r>
          </a:p>
          <a:p>
            <a:pPr>
              <a:lnSpc>
                <a:spcPct val="100000"/>
              </a:lnSpc>
              <a:spcBef>
                <a:spcPts val="1400"/>
              </a:spcBef>
            </a:pPr>
            <a:r>
              <a:rPr lang="en-US" sz="1900" dirty="0"/>
              <a:t>Indicted the outcomes for each site, green for success, red for failed</a:t>
            </a:r>
          </a:p>
          <a:p>
            <a:pPr>
              <a:lnSpc>
                <a:spcPct val="100000"/>
              </a:lnSpc>
              <a:spcBef>
                <a:spcPts val="1400"/>
              </a:spcBef>
            </a:pPr>
            <a:r>
              <a:rPr lang="en-US" sz="1900" dirty="0"/>
              <a:t>We calculated the distances between a launch site to its proximities. </a:t>
            </a:r>
          </a:p>
          <a:p>
            <a:pPr marL="0" indent="0">
              <a:lnSpc>
                <a:spcPct val="100000"/>
              </a:lnSpc>
              <a:spcBef>
                <a:spcPts val="1400"/>
              </a:spcBef>
              <a:buNone/>
            </a:pPr>
            <a:r>
              <a:rPr lang="en-US" sz="1900" dirty="0"/>
              <a:t>Answered:</a:t>
            </a:r>
          </a:p>
          <a:p>
            <a:pPr>
              <a:lnSpc>
                <a:spcPct val="100000"/>
              </a:lnSpc>
              <a:spcBef>
                <a:spcPts val="1400"/>
              </a:spcBef>
            </a:pPr>
            <a:r>
              <a:rPr lang="en-US" sz="1900" dirty="0"/>
              <a:t>Are launch sites near railways, highways or coastlines.</a:t>
            </a:r>
          </a:p>
          <a:p>
            <a:pPr>
              <a:lnSpc>
                <a:spcPct val="100000"/>
              </a:lnSpc>
              <a:spcBef>
                <a:spcPts val="1400"/>
              </a:spcBef>
            </a:pPr>
            <a:r>
              <a:rPr lang="en-US" sz="1900" dirty="0"/>
              <a:t>Do launch sites keep certain distance away from cities.</a:t>
            </a:r>
          </a:p>
          <a:p>
            <a:pPr marL="0" indent="0">
              <a:lnSpc>
                <a:spcPct val="100000"/>
              </a:lnSpc>
              <a:spcBef>
                <a:spcPts val="1400"/>
              </a:spcBef>
              <a:buNone/>
            </a:pPr>
            <a:r>
              <a:rPr lang="en-US" sz="1900" dirty="0"/>
              <a:t>GitHub URL: </a:t>
            </a:r>
            <a:r>
              <a:rPr lang="en-US" sz="1900" dirty="0">
                <a:solidFill>
                  <a:srgbClr val="0563C1"/>
                </a:solidFill>
                <a:hlinkClick r:id="rId3">
                  <a:extLst>
                    <a:ext uri="{A12FA001-AC4F-418D-AE19-62706E023703}">
                      <ahyp:hlinkClr xmlns:ahyp="http://schemas.microsoft.com/office/drawing/2018/hyperlinkcolor" val="tx"/>
                    </a:ext>
                  </a:extLst>
                </a:hlinkClick>
              </a:rPr>
              <a:t>python/</a:t>
            </a:r>
            <a:r>
              <a:rPr lang="en-US" sz="1900" dirty="0" err="1">
                <a:solidFill>
                  <a:srgbClr val="0563C1"/>
                </a:solidFill>
                <a:hlinkClick r:id="rId3">
                  <a:extLst>
                    <a:ext uri="{A12FA001-AC4F-418D-AE19-62706E023703}">
                      <ahyp:hlinkClr xmlns:ahyp="http://schemas.microsoft.com/office/drawing/2018/hyperlinkcolor" val="tx"/>
                    </a:ext>
                  </a:extLst>
                </a:hlinkClick>
              </a:rPr>
              <a:t>lab_jupyter_launch_site_location.jupyterlite.ipynb</a:t>
            </a:r>
            <a:r>
              <a:rPr lang="en-US" sz="1900" dirty="0">
                <a:hlinkClick r:id="rId3">
                  <a:extLst>
                    <a:ext uri="{A12FA001-AC4F-418D-AE19-62706E023703}">
                      <ahyp:hlinkClr xmlns:ahyp="http://schemas.microsoft.com/office/drawing/2018/hyperlinkcolor" val="tx"/>
                    </a:ext>
                  </a:extLst>
                </a:hlinkClick>
              </a:rPr>
              <a:t> at main · jpop78/python (github.com)</a:t>
            </a:r>
            <a:endParaRPr lang="en-US" sz="1900"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launch success by launch site</a:t>
            </a:r>
          </a:p>
          <a:p>
            <a:pPr>
              <a:lnSpc>
                <a:spcPct val="100000"/>
              </a:lnSpc>
              <a:spcBef>
                <a:spcPts val="1400"/>
              </a:spcBef>
            </a:pPr>
            <a:r>
              <a:rPr lang="en-US" sz="2200" dirty="0">
                <a:solidFill>
                  <a:schemeClr val="accent3">
                    <a:lumMod val="25000"/>
                  </a:schemeClr>
                </a:solidFill>
                <a:latin typeface="Abadi" panose="020B0604020104020204" pitchFamily="34" charset="0"/>
              </a:rPr>
              <a:t>We a plotted scatter chart showing the relationship with Outcome and Payload Mass per booster version.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400" dirty="0">
                <a:solidFill>
                  <a:schemeClr val="accent3">
                    <a:lumMod val="25000"/>
                  </a:schemeClr>
                </a:solidFill>
                <a:latin typeface="Abadi" panose="020B0604020104020204" pitchFamily="34" charset="0"/>
              </a:rPr>
              <a:t>GitHub URL: </a:t>
            </a:r>
            <a:r>
              <a:rPr lang="en-US" sz="2400" dirty="0">
                <a:hlinkClick r:id="rId3"/>
              </a:rPr>
              <a:t>python/spacex_dash_app.py at main · jpop78/python (github.com)</a:t>
            </a:r>
            <a:endParaRPr lang="en-US" sz="24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8646" y="1404686"/>
            <a:ext cx="9745589" cy="4351338"/>
          </a:xfrm>
          <a:prstGeom prst="rect">
            <a:avLst/>
          </a:prstGeom>
        </p:spPr>
        <p:txBody>
          <a:bodyPr>
            <a:noAutofit/>
          </a:bodyPr>
          <a:lstStyle/>
          <a:p>
            <a:pPr marL="0" indent="0">
              <a:lnSpc>
                <a:spcPct val="100000"/>
              </a:lnSpc>
              <a:spcBef>
                <a:spcPts val="1400"/>
              </a:spcBef>
              <a:buNone/>
            </a:pPr>
            <a:r>
              <a:rPr lang="en-US" sz="1600" dirty="0">
                <a:solidFill>
                  <a:schemeClr val="accent3">
                    <a:lumMod val="25000"/>
                  </a:schemeClr>
                </a:solidFill>
              </a:rPr>
              <a:t>1- The launch data was first loaded to 2 data frames to get ready for modeling</a:t>
            </a:r>
          </a:p>
          <a:p>
            <a:pPr marL="0" indent="0">
              <a:lnSpc>
                <a:spcPct val="100000"/>
              </a:lnSpc>
              <a:spcBef>
                <a:spcPts val="1400"/>
              </a:spcBef>
              <a:buNone/>
            </a:pPr>
            <a:r>
              <a:rPr lang="en-US" sz="1600" dirty="0">
                <a:solidFill>
                  <a:schemeClr val="accent3">
                    <a:lumMod val="25000"/>
                  </a:schemeClr>
                </a:solidFill>
              </a:rPr>
              <a:t>2- Next, we converted the outcome column into a </a:t>
            </a:r>
            <a:r>
              <a:rPr lang="en-US" sz="1600" dirty="0" err="1">
                <a:solidFill>
                  <a:schemeClr val="accent3">
                    <a:lumMod val="25000"/>
                  </a:schemeClr>
                </a:solidFill>
              </a:rPr>
              <a:t>numpy</a:t>
            </a:r>
            <a:r>
              <a:rPr lang="en-US" sz="1600" dirty="0">
                <a:solidFill>
                  <a:schemeClr val="accent3">
                    <a:lumMod val="25000"/>
                  </a:schemeClr>
                </a:solidFill>
              </a:rPr>
              <a:t> array stored as a variable Y and scaled the input fields to the same scale</a:t>
            </a:r>
          </a:p>
          <a:p>
            <a:pPr marL="0" indent="0">
              <a:lnSpc>
                <a:spcPct val="100000"/>
              </a:lnSpc>
              <a:spcBef>
                <a:spcPts val="1400"/>
              </a:spcBef>
              <a:buNone/>
            </a:pPr>
            <a:r>
              <a:rPr lang="en-US" sz="1600" dirty="0">
                <a:solidFill>
                  <a:schemeClr val="accent3">
                    <a:lumMod val="25000"/>
                  </a:schemeClr>
                </a:solidFill>
              </a:rPr>
              <a:t>3- The </a:t>
            </a:r>
            <a:r>
              <a:rPr lang="en-US" sz="1600" dirty="0" err="1">
                <a:solidFill>
                  <a:schemeClr val="accent3">
                    <a:lumMod val="25000"/>
                  </a:schemeClr>
                </a:solidFill>
              </a:rPr>
              <a:t>train_test_split</a:t>
            </a:r>
            <a:r>
              <a:rPr lang="en-US" sz="1600" dirty="0">
                <a:solidFill>
                  <a:schemeClr val="accent3">
                    <a:lumMod val="25000"/>
                  </a:schemeClr>
                </a:solidFill>
              </a:rPr>
              <a:t> function was used to split that data into a training data set and a test set for validation</a:t>
            </a:r>
          </a:p>
          <a:p>
            <a:pPr marL="0" indent="0">
              <a:lnSpc>
                <a:spcPct val="100000"/>
              </a:lnSpc>
              <a:spcBef>
                <a:spcPts val="1400"/>
              </a:spcBef>
              <a:buNone/>
            </a:pPr>
            <a:r>
              <a:rPr lang="en-US" sz="1600" dirty="0">
                <a:solidFill>
                  <a:schemeClr val="accent3">
                    <a:lumMod val="25000"/>
                  </a:schemeClr>
                </a:solidFill>
              </a:rPr>
              <a:t>4-For each of the following classification models we used the </a:t>
            </a:r>
            <a:r>
              <a:rPr lang="en-US" sz="1600" dirty="0" err="1">
                <a:solidFill>
                  <a:schemeClr val="accent3">
                    <a:lumMod val="25000"/>
                  </a:schemeClr>
                </a:solidFill>
              </a:rPr>
              <a:t>GridSearchCV</a:t>
            </a:r>
            <a:r>
              <a:rPr lang="en-US" sz="1600" dirty="0">
                <a:solidFill>
                  <a:schemeClr val="accent3">
                    <a:lumMod val="25000"/>
                  </a:schemeClr>
                </a:solidFill>
              </a:rPr>
              <a:t> object to test the models with different parameter values to achieve the best accuracy.</a:t>
            </a:r>
          </a:p>
          <a:p>
            <a:pPr marL="0" indent="0">
              <a:lnSpc>
                <a:spcPct val="100000"/>
              </a:lnSpc>
              <a:spcBef>
                <a:spcPts val="1400"/>
              </a:spcBef>
              <a:buNone/>
            </a:pPr>
            <a:r>
              <a:rPr lang="en-US" sz="1600" dirty="0">
                <a:solidFill>
                  <a:schemeClr val="accent3">
                    <a:lumMod val="25000"/>
                  </a:schemeClr>
                </a:solidFill>
              </a:rPr>
              <a:t>Logistic Regression: </a:t>
            </a:r>
          </a:p>
          <a:p>
            <a:pPr marL="0" indent="0">
              <a:lnSpc>
                <a:spcPct val="100000"/>
              </a:lnSpc>
              <a:spcBef>
                <a:spcPts val="1400"/>
              </a:spcBef>
              <a:buNone/>
            </a:pPr>
            <a:r>
              <a:rPr lang="en-US" sz="1600" dirty="0">
                <a:solidFill>
                  <a:schemeClr val="accent3">
                    <a:lumMod val="25000"/>
                  </a:schemeClr>
                </a:solidFill>
              </a:rPr>
              <a:t>Support Vector Machine</a:t>
            </a:r>
          </a:p>
          <a:p>
            <a:pPr marL="0" indent="0">
              <a:lnSpc>
                <a:spcPct val="100000"/>
              </a:lnSpc>
              <a:spcBef>
                <a:spcPts val="1400"/>
              </a:spcBef>
              <a:buNone/>
            </a:pPr>
            <a:r>
              <a:rPr lang="en-US" sz="1600" dirty="0">
                <a:solidFill>
                  <a:schemeClr val="accent3">
                    <a:lumMod val="25000"/>
                  </a:schemeClr>
                </a:solidFill>
              </a:rPr>
              <a:t>Decision Tree</a:t>
            </a:r>
          </a:p>
          <a:p>
            <a:pPr marL="0" indent="0">
              <a:lnSpc>
                <a:spcPct val="100000"/>
              </a:lnSpc>
              <a:spcBef>
                <a:spcPts val="1400"/>
              </a:spcBef>
              <a:buNone/>
            </a:pPr>
            <a:r>
              <a:rPr lang="en-US" sz="1600" dirty="0">
                <a:solidFill>
                  <a:schemeClr val="accent3">
                    <a:lumMod val="25000"/>
                  </a:schemeClr>
                </a:solidFill>
              </a:rPr>
              <a:t>K-Nearest Neighbor</a:t>
            </a:r>
          </a:p>
          <a:p>
            <a:pPr marL="0" indent="0">
              <a:lnSpc>
                <a:spcPct val="100000"/>
              </a:lnSpc>
              <a:spcBef>
                <a:spcPts val="1400"/>
              </a:spcBef>
              <a:buNone/>
            </a:pPr>
            <a:r>
              <a:rPr lang="en-US" sz="1600" dirty="0">
                <a:solidFill>
                  <a:schemeClr val="accent3">
                    <a:lumMod val="25000"/>
                  </a:schemeClr>
                </a:solidFill>
              </a:rPr>
              <a:t>Accuracy was used as the metric for validating our models against the test data set.</a:t>
            </a:r>
          </a:p>
          <a:p>
            <a:pPr marL="0" indent="0">
              <a:lnSpc>
                <a:spcPct val="100000"/>
              </a:lnSpc>
              <a:spcBef>
                <a:spcPts val="1400"/>
              </a:spcBef>
              <a:buNone/>
            </a:pPr>
            <a:r>
              <a:rPr lang="en-US" sz="1600" dirty="0">
                <a:solidFill>
                  <a:schemeClr val="accent3">
                    <a:lumMod val="25000"/>
                  </a:schemeClr>
                </a:solidFill>
              </a:rPr>
              <a:t>We found the best performing classification model to be the decision tree.</a:t>
            </a:r>
          </a:p>
          <a:p>
            <a:pPr marL="0" indent="0">
              <a:lnSpc>
                <a:spcPct val="100000"/>
              </a:lnSpc>
              <a:spcBef>
                <a:spcPts val="1400"/>
              </a:spcBef>
              <a:buNone/>
            </a:pPr>
            <a:r>
              <a:rPr lang="en-US" sz="1600" dirty="0">
                <a:solidFill>
                  <a:schemeClr val="accent3">
                    <a:lumMod val="25000"/>
                  </a:schemeClr>
                </a:solidFill>
              </a:rPr>
              <a:t>GitHub URL: </a:t>
            </a:r>
            <a:r>
              <a:rPr lang="en-US" sz="1600" dirty="0">
                <a:hlinkClick r:id="rId3"/>
              </a:rPr>
              <a:t>python/SpaceX_Machine_Learning_Prediction_Part_5.jupyterlite.ipynb at main · jpop78/python (github.com)</a:t>
            </a:r>
            <a:endParaRPr lang="en-US" sz="16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9015569" cy="47144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800" b="1" dirty="0">
                <a:solidFill>
                  <a:schemeClr val="accent3">
                    <a:lumMod val="25000"/>
                  </a:schemeClr>
                </a:solidFill>
                <a:latin typeface="+mn-lt"/>
              </a:rPr>
              <a:t>Exploratory data analysis results</a:t>
            </a:r>
          </a:p>
          <a:p>
            <a:pPr>
              <a:lnSpc>
                <a:spcPct val="100000"/>
              </a:lnSpc>
              <a:spcBef>
                <a:spcPts val="1400"/>
              </a:spcBef>
            </a:pPr>
            <a:r>
              <a:rPr lang="en-US" sz="1800" dirty="0">
                <a:solidFill>
                  <a:schemeClr val="accent3">
                    <a:lumMod val="25000"/>
                  </a:schemeClr>
                </a:solidFill>
                <a:latin typeface="+mn-lt"/>
              </a:rPr>
              <a:t>Landing Outcomes have continued to improve over time</a:t>
            </a:r>
          </a:p>
          <a:p>
            <a:pPr>
              <a:lnSpc>
                <a:spcPct val="100000"/>
              </a:lnSpc>
              <a:spcBef>
                <a:spcPts val="1400"/>
              </a:spcBef>
            </a:pPr>
            <a:r>
              <a:rPr lang="en-US" sz="1800" dirty="0">
                <a:solidFill>
                  <a:schemeClr val="accent3">
                    <a:lumMod val="25000"/>
                  </a:schemeClr>
                </a:solidFill>
                <a:latin typeface="+mn-lt"/>
              </a:rPr>
              <a:t>There are strong correlations to the landing outcomes based on landing sites, orbit types, and payload mass</a:t>
            </a:r>
          </a:p>
          <a:p>
            <a:pPr marL="0" indent="0">
              <a:lnSpc>
                <a:spcPct val="100000"/>
              </a:lnSpc>
              <a:spcBef>
                <a:spcPts val="1400"/>
              </a:spcBef>
              <a:buNone/>
            </a:pPr>
            <a:r>
              <a:rPr lang="en-US" sz="1800" b="1" dirty="0">
                <a:solidFill>
                  <a:schemeClr val="accent3">
                    <a:lumMod val="25000"/>
                  </a:schemeClr>
                </a:solidFill>
                <a:latin typeface="+mn-lt"/>
              </a:rPr>
              <a:t>Interactive analytics </a:t>
            </a:r>
          </a:p>
          <a:p>
            <a:pPr>
              <a:lnSpc>
                <a:spcPct val="100000"/>
              </a:lnSpc>
              <a:spcBef>
                <a:spcPts val="1400"/>
              </a:spcBef>
            </a:pPr>
            <a:r>
              <a:rPr lang="en-US" sz="1800" dirty="0">
                <a:solidFill>
                  <a:schemeClr val="accent3">
                    <a:lumMod val="25000"/>
                  </a:schemeClr>
                </a:solidFill>
                <a:latin typeface="+mn-lt"/>
              </a:rPr>
              <a:t>The launch sites tend to be near the equator, close to the coast, and far enough from highways to prevent launch damage</a:t>
            </a:r>
          </a:p>
          <a:p>
            <a:pPr marL="0" indent="0">
              <a:lnSpc>
                <a:spcPct val="100000"/>
              </a:lnSpc>
              <a:spcBef>
                <a:spcPts val="1400"/>
              </a:spcBef>
              <a:buNone/>
            </a:pPr>
            <a:r>
              <a:rPr lang="en-US" sz="1800" b="1" dirty="0">
                <a:solidFill>
                  <a:schemeClr val="accent3">
                    <a:lumMod val="25000"/>
                  </a:schemeClr>
                </a:solidFill>
                <a:latin typeface="+mn-lt"/>
              </a:rPr>
              <a:t>Predictive analysis results</a:t>
            </a:r>
          </a:p>
          <a:p>
            <a:pPr>
              <a:lnSpc>
                <a:spcPct val="100000"/>
              </a:lnSpc>
              <a:spcBef>
                <a:spcPts val="1400"/>
              </a:spcBef>
            </a:pPr>
            <a:r>
              <a:rPr lang="en-US" sz="1800" dirty="0">
                <a:solidFill>
                  <a:schemeClr val="accent3">
                    <a:lumMod val="25000"/>
                  </a:schemeClr>
                </a:solidFill>
                <a:latin typeface="+mn-lt"/>
              </a:rPr>
              <a:t>The decision tree model produced 94% accuracy for predicting landing outcomes on test data</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465730"/>
            <a:ext cx="8225239" cy="1371600"/>
          </a:xfrm>
          <a:prstGeom prst="rect">
            <a:avLst/>
          </a:prstGeom>
        </p:spPr>
        <p:txBody>
          <a:bodyPr>
            <a:normAutofit/>
          </a:bodyPr>
          <a:lstStyle/>
          <a:p>
            <a:pPr>
              <a:lnSpc>
                <a:spcPct val="100000"/>
              </a:lnSpc>
              <a:spcBef>
                <a:spcPts val="1400"/>
              </a:spcBef>
            </a:pPr>
            <a:r>
              <a:rPr lang="en-US" sz="1600" dirty="0">
                <a:solidFill>
                  <a:schemeClr val="accent3">
                    <a:lumMod val="25000"/>
                  </a:schemeClr>
                </a:solidFill>
              </a:rPr>
              <a:t>The plot shows that later flights had a higher success rate based on a higher rate of orange plots compared to blue</a:t>
            </a:r>
          </a:p>
          <a:p>
            <a:pPr>
              <a:lnSpc>
                <a:spcPct val="100000"/>
              </a:lnSpc>
              <a:spcBef>
                <a:spcPts val="1400"/>
              </a:spcBef>
            </a:pPr>
            <a:r>
              <a:rPr lang="en-US" sz="1600" dirty="0"/>
              <a:t>CCAFS SLC 40</a:t>
            </a:r>
            <a:r>
              <a:rPr lang="en-US" sz="1600" dirty="0">
                <a:solidFill>
                  <a:schemeClr val="accent3">
                    <a:lumMod val="25000"/>
                  </a:schemeClr>
                </a:solidFill>
              </a:rPr>
              <a:t> had the highest number of launches by far and had a perfect success rate after the </a:t>
            </a:r>
            <a:r>
              <a:rPr lang="en-US" sz="1600">
                <a:solidFill>
                  <a:schemeClr val="accent3">
                    <a:lumMod val="25000"/>
                  </a:schemeClr>
                </a:solidFill>
              </a:rPr>
              <a:t>80</a:t>
            </a:r>
            <a:r>
              <a:rPr lang="en-US" sz="1600" baseline="30000">
                <a:solidFill>
                  <a:schemeClr val="accent3">
                    <a:lumMod val="25000"/>
                  </a:schemeClr>
                </a:solidFill>
              </a:rPr>
              <a:t>th</a:t>
            </a:r>
            <a:r>
              <a:rPr lang="en-US" sz="1600">
                <a:solidFill>
                  <a:schemeClr val="accent3">
                    <a:lumMod val="25000"/>
                  </a:schemeClr>
                </a:solidFill>
              </a:rPr>
              <a:t> launch</a:t>
            </a:r>
          </a:p>
          <a:p>
            <a:pPr>
              <a:lnSpc>
                <a:spcPct val="100000"/>
              </a:lnSpc>
              <a:spcBef>
                <a:spcPts val="1400"/>
              </a:spcBef>
            </a:pPr>
            <a:endParaRPr lang="en-US" sz="1600"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2C5D82D5-B7A6-97BC-35BA-69E6B95F685A}"/>
              </a:ext>
            </a:extLst>
          </p:cNvPr>
          <p:cNvPicPr>
            <a:picLocks noChangeAspect="1"/>
          </p:cNvPicPr>
          <p:nvPr/>
        </p:nvPicPr>
        <p:blipFill>
          <a:blip r:embed="rId3"/>
          <a:stretch>
            <a:fillRect/>
          </a:stretch>
        </p:blipFill>
        <p:spPr>
          <a:xfrm>
            <a:off x="646932" y="3065810"/>
            <a:ext cx="8661317" cy="3523248"/>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mn-lt"/>
              </a:rPr>
              <a:t>Executive Summary</a:t>
            </a:r>
          </a:p>
          <a:p>
            <a:pPr>
              <a:lnSpc>
                <a:spcPct val="100000"/>
              </a:lnSpc>
              <a:spcBef>
                <a:spcPts val="1400"/>
              </a:spcBef>
            </a:pPr>
            <a:r>
              <a:rPr lang="en-US" sz="2200" dirty="0">
                <a:solidFill>
                  <a:schemeClr val="accent3">
                    <a:lumMod val="25000"/>
                  </a:schemeClr>
                </a:solidFill>
                <a:latin typeface="+mn-lt"/>
              </a:rPr>
              <a:t>Introduction</a:t>
            </a:r>
          </a:p>
          <a:p>
            <a:pPr>
              <a:lnSpc>
                <a:spcPct val="100000"/>
              </a:lnSpc>
              <a:spcBef>
                <a:spcPts val="1400"/>
              </a:spcBef>
            </a:pPr>
            <a:r>
              <a:rPr lang="en-US" sz="2200" dirty="0">
                <a:solidFill>
                  <a:schemeClr val="accent3">
                    <a:lumMod val="25000"/>
                  </a:schemeClr>
                </a:solidFill>
                <a:latin typeface="+mn-lt"/>
              </a:rPr>
              <a:t>Methodology</a:t>
            </a:r>
          </a:p>
          <a:p>
            <a:pPr>
              <a:lnSpc>
                <a:spcPct val="100000"/>
              </a:lnSpc>
              <a:spcBef>
                <a:spcPts val="1400"/>
              </a:spcBef>
            </a:pPr>
            <a:r>
              <a:rPr lang="en-US" sz="2200" dirty="0">
                <a:solidFill>
                  <a:schemeClr val="accent3">
                    <a:lumMod val="25000"/>
                  </a:schemeClr>
                </a:solidFill>
                <a:latin typeface="+mn-lt"/>
              </a:rPr>
              <a:t>Results</a:t>
            </a:r>
          </a:p>
          <a:p>
            <a:pPr>
              <a:lnSpc>
                <a:spcPct val="100000"/>
              </a:lnSpc>
              <a:spcBef>
                <a:spcPts val="1400"/>
              </a:spcBef>
            </a:pPr>
            <a:r>
              <a:rPr lang="en-US" sz="2200" dirty="0">
                <a:solidFill>
                  <a:schemeClr val="accent3">
                    <a:lumMod val="25000"/>
                  </a:schemeClr>
                </a:solidFill>
                <a:latin typeface="+mn-lt"/>
              </a:rPr>
              <a:t>Conclusion</a:t>
            </a:r>
          </a:p>
          <a:p>
            <a:pPr>
              <a:lnSpc>
                <a:spcPct val="100000"/>
              </a:lnSpc>
              <a:spcBef>
                <a:spcPts val="1400"/>
              </a:spcBef>
            </a:pPr>
            <a:r>
              <a:rPr lang="en-US" sz="2200" dirty="0">
                <a:solidFill>
                  <a:schemeClr val="accent3">
                    <a:lumMod val="25000"/>
                  </a:schemeClr>
                </a:solidFill>
                <a:latin typeface="+mn-lt"/>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32851" y="1295400"/>
            <a:ext cx="9001518" cy="875173"/>
          </a:xfrm>
          <a:prstGeom prst="rect">
            <a:avLst/>
          </a:prstGeom>
        </p:spPr>
        <p:txBody>
          <a:bodyPr>
            <a:noAutofit/>
          </a:bodyPr>
          <a:lstStyle/>
          <a:p>
            <a:pPr>
              <a:lnSpc>
                <a:spcPct val="100000"/>
              </a:lnSpc>
              <a:spcBef>
                <a:spcPts val="1400"/>
              </a:spcBef>
            </a:pPr>
            <a:r>
              <a:rPr lang="en-CA" sz="1600" dirty="0">
                <a:solidFill>
                  <a:schemeClr val="accent3">
                    <a:lumMod val="25000"/>
                  </a:schemeClr>
                </a:solidFill>
              </a:rPr>
              <a:t>Payloads higher than 8000kg have a very high success rate</a:t>
            </a:r>
          </a:p>
          <a:p>
            <a:pPr>
              <a:lnSpc>
                <a:spcPct val="100000"/>
              </a:lnSpc>
              <a:spcBef>
                <a:spcPts val="1400"/>
              </a:spcBef>
            </a:pPr>
            <a:r>
              <a:rPr lang="en-CA" sz="1600" dirty="0">
                <a:solidFill>
                  <a:schemeClr val="accent3">
                    <a:lumMod val="25000"/>
                  </a:schemeClr>
                </a:solidFill>
              </a:rPr>
              <a:t>VAFB SKC 4E has not launched payloads &gt; 10,000 kg</a:t>
            </a:r>
          </a:p>
          <a:p>
            <a:pPr>
              <a:lnSpc>
                <a:spcPct val="100000"/>
              </a:lnSpc>
              <a:spcBef>
                <a:spcPts val="1400"/>
              </a:spcBef>
            </a:pPr>
            <a:r>
              <a:rPr lang="en-CA" sz="1600" dirty="0">
                <a:solidFill>
                  <a:schemeClr val="accent3">
                    <a:lumMod val="25000"/>
                  </a:schemeClr>
                </a:solidFill>
              </a:rPr>
              <a:t>Most failed launches occurred at a payload between 4,000 and 8,000 kg across all sites</a:t>
            </a:r>
            <a:endParaRPr lang="en-US" sz="1600" dirty="0">
              <a:solidFill>
                <a:schemeClr val="accent3">
                  <a:lumMod val="25000"/>
                </a:schemeClr>
              </a:solidFill>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24525DCA-76CA-196A-2E27-417366844E33}"/>
              </a:ext>
            </a:extLst>
          </p:cNvPr>
          <p:cNvPicPr>
            <a:picLocks noChangeAspect="1"/>
          </p:cNvPicPr>
          <p:nvPr/>
        </p:nvPicPr>
        <p:blipFill>
          <a:blip r:embed="rId3"/>
          <a:stretch>
            <a:fillRect/>
          </a:stretch>
        </p:blipFill>
        <p:spPr>
          <a:xfrm>
            <a:off x="1114675" y="2533679"/>
            <a:ext cx="9553325" cy="4138401"/>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542910" cy="2748966"/>
          </a:xfrm>
          <a:prstGeom prst="rect">
            <a:avLst/>
          </a:prstGeom>
        </p:spPr>
        <p:txBody>
          <a:bodyPr>
            <a:normAutofit/>
          </a:bodyPr>
          <a:lstStyle/>
          <a:p>
            <a:pPr>
              <a:lnSpc>
                <a:spcPct val="100000"/>
              </a:lnSpc>
              <a:spcBef>
                <a:spcPts val="1400"/>
              </a:spcBef>
            </a:pPr>
            <a:r>
              <a:rPr lang="en-US" sz="1600" dirty="0"/>
              <a:t>ES-L1, GEO, HEO and SSO have a 100% success rate</a:t>
            </a:r>
          </a:p>
          <a:p>
            <a:pPr>
              <a:lnSpc>
                <a:spcPct val="100000"/>
              </a:lnSpc>
              <a:spcBef>
                <a:spcPts val="1400"/>
              </a:spcBef>
            </a:pPr>
            <a:r>
              <a:rPr lang="en-US" sz="1600" dirty="0">
                <a:solidFill>
                  <a:schemeClr val="accent3">
                    <a:lumMod val="25000"/>
                  </a:schemeClr>
                </a:solidFill>
                <a:latin typeface="Abadi" panose="020B0604020104020204" pitchFamily="34" charset="0"/>
              </a:rPr>
              <a:t>SO has a 0% success rate and the remaining are between 50-85%</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1503412E-7250-2F74-C29C-228D746997DD}"/>
              </a:ext>
            </a:extLst>
          </p:cNvPr>
          <p:cNvPicPr>
            <a:picLocks noChangeAspect="1"/>
          </p:cNvPicPr>
          <p:nvPr/>
        </p:nvPicPr>
        <p:blipFill>
          <a:blip r:embed="rId3"/>
          <a:stretch>
            <a:fillRect/>
          </a:stretch>
        </p:blipFill>
        <p:spPr>
          <a:xfrm>
            <a:off x="5338004" y="1931499"/>
            <a:ext cx="5311600" cy="393988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LEO orbit success rate improves over time</a:t>
            </a:r>
          </a:p>
          <a:p>
            <a:pPr>
              <a:lnSpc>
                <a:spcPct val="100000"/>
              </a:lnSpc>
              <a:spcBef>
                <a:spcPts val="1400"/>
              </a:spcBef>
            </a:pPr>
            <a:r>
              <a:rPr lang="en-CA" sz="2200" dirty="0">
                <a:solidFill>
                  <a:schemeClr val="accent3">
                    <a:lumMod val="25000"/>
                  </a:schemeClr>
                </a:solidFill>
                <a:latin typeface="Abadi" panose="020B0604020104020204" pitchFamily="34" charset="0"/>
              </a:rPr>
              <a:t>The success rate for the GTO orbit does not change over time</a:t>
            </a:r>
          </a:p>
          <a:p>
            <a:pPr>
              <a:lnSpc>
                <a:spcPct val="100000"/>
              </a:lnSpc>
              <a:spcBef>
                <a:spcPts val="1400"/>
              </a:spcBef>
            </a:pPr>
            <a:r>
              <a:rPr lang="en-CA" sz="2200" dirty="0">
                <a:solidFill>
                  <a:schemeClr val="accent3">
                    <a:lumMod val="25000"/>
                  </a:schemeClr>
                </a:solidFill>
                <a:latin typeface="Abadi" panose="020B0604020104020204" pitchFamily="34" charset="0"/>
              </a:rPr>
              <a:t>The VLEO orbit has a high success rate but did not start launching until after 60 flights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7D2DC511-EA84-7CB1-F697-4AF10318401B}"/>
              </a:ext>
            </a:extLst>
          </p:cNvPr>
          <p:cNvPicPr>
            <a:picLocks noChangeAspect="1"/>
          </p:cNvPicPr>
          <p:nvPr/>
        </p:nvPicPr>
        <p:blipFill>
          <a:blip r:embed="rId3"/>
          <a:stretch>
            <a:fillRect/>
          </a:stretch>
        </p:blipFill>
        <p:spPr>
          <a:xfrm>
            <a:off x="4934521" y="1573368"/>
            <a:ext cx="6487468" cy="459883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2400" b="0" i="0" dirty="0">
                <a:effectLst/>
              </a:rPr>
              <a:t>Polar, LEO and ISS</a:t>
            </a:r>
            <a:r>
              <a:rPr lang="en-CA" sz="2400" b="0" i="0" dirty="0">
                <a:solidFill>
                  <a:schemeClr val="accent3">
                    <a:lumMod val="25000"/>
                  </a:schemeClr>
                </a:solidFill>
                <a:effectLst/>
              </a:rPr>
              <a:t> orbits have a high success rate for higher payloads</a:t>
            </a:r>
          </a:p>
          <a:p>
            <a:pPr>
              <a:lnSpc>
                <a:spcPct val="100000"/>
              </a:lnSpc>
              <a:spcBef>
                <a:spcPts val="1400"/>
              </a:spcBef>
            </a:pPr>
            <a:r>
              <a:rPr lang="en-US" sz="2400" dirty="0"/>
              <a:t>The GTO orbit has roughly a 50% success rate overall </a:t>
            </a:r>
            <a:endParaRPr lang="en-US" sz="2400" dirty="0">
              <a:solidFill>
                <a:schemeClr val="accent3">
                  <a:lumMod val="25000"/>
                </a:schemeClr>
              </a:solidFill>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535973BA-AF88-E3DC-06FE-321B91BF9013}"/>
              </a:ext>
            </a:extLst>
          </p:cNvPr>
          <p:cNvPicPr>
            <a:picLocks noChangeAspect="1"/>
          </p:cNvPicPr>
          <p:nvPr/>
        </p:nvPicPr>
        <p:blipFill>
          <a:blip r:embed="rId3"/>
          <a:stretch>
            <a:fillRect/>
          </a:stretch>
        </p:blipFill>
        <p:spPr>
          <a:xfrm>
            <a:off x="4687923" y="1725820"/>
            <a:ext cx="7286459" cy="344054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The time series graph shows that overall, the success rate is improving over time  with a significant increase from 2015 to 2017</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8" name="Picture 7">
            <a:extLst>
              <a:ext uri="{FF2B5EF4-FFF2-40B4-BE49-F238E27FC236}">
                <a16:creationId xmlns:a16="http://schemas.microsoft.com/office/drawing/2014/main" id="{C30E0CBE-B7FC-57F0-2D76-6B2F3D10DDC9}"/>
              </a:ext>
            </a:extLst>
          </p:cNvPr>
          <p:cNvPicPr>
            <a:picLocks noChangeAspect="1"/>
          </p:cNvPicPr>
          <p:nvPr/>
        </p:nvPicPr>
        <p:blipFill>
          <a:blip r:embed="rId3"/>
          <a:stretch>
            <a:fillRect/>
          </a:stretch>
        </p:blipFill>
        <p:spPr>
          <a:xfrm>
            <a:off x="4914669" y="1500972"/>
            <a:ext cx="6957291" cy="5043537"/>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gets the distinct list of Launch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2EA2BDBB-A358-22C3-B194-A5FB7B35E3FB}"/>
              </a:ext>
            </a:extLst>
          </p:cNvPr>
          <p:cNvPicPr>
            <a:picLocks noChangeAspect="1"/>
          </p:cNvPicPr>
          <p:nvPr/>
        </p:nvPicPr>
        <p:blipFill>
          <a:blip r:embed="rId3"/>
          <a:stretch>
            <a:fillRect/>
          </a:stretch>
        </p:blipFill>
        <p:spPr>
          <a:xfrm>
            <a:off x="1104467" y="2545747"/>
            <a:ext cx="7216573" cy="4208749"/>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5035331" cy="449372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limits the results to 5 and displays the launch sites that have the string ‘CCA’ in the name.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7CEFF448-E159-F7B0-EC8E-0F8EB0AC7E35}"/>
              </a:ext>
            </a:extLst>
          </p:cNvPr>
          <p:cNvPicPr>
            <a:picLocks noChangeAspect="1"/>
          </p:cNvPicPr>
          <p:nvPr/>
        </p:nvPicPr>
        <p:blipFill>
          <a:blip r:embed="rId3"/>
          <a:stretch>
            <a:fillRect/>
          </a:stretch>
        </p:blipFill>
        <p:spPr>
          <a:xfrm>
            <a:off x="6386661" y="1379142"/>
            <a:ext cx="4656223" cy="524301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gets the sum of the pay load mass for all launches where the customer was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40840881-BEFF-6FBC-302C-FB0C96AC43DB}"/>
              </a:ext>
            </a:extLst>
          </p:cNvPr>
          <p:cNvPicPr>
            <a:picLocks noChangeAspect="1"/>
          </p:cNvPicPr>
          <p:nvPr/>
        </p:nvPicPr>
        <p:blipFill>
          <a:blip r:embed="rId3"/>
          <a:stretch>
            <a:fillRect/>
          </a:stretch>
        </p:blipFill>
        <p:spPr>
          <a:xfrm>
            <a:off x="1527568" y="3196510"/>
            <a:ext cx="7822050" cy="257881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gets the average payload mass where the booster version equals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C578C055-BA32-B8FE-5A52-6E15BF81538D}"/>
              </a:ext>
            </a:extLst>
          </p:cNvPr>
          <p:cNvPicPr>
            <a:picLocks noChangeAspect="1"/>
          </p:cNvPicPr>
          <p:nvPr/>
        </p:nvPicPr>
        <p:blipFill>
          <a:blip r:embed="rId3"/>
          <a:stretch>
            <a:fillRect/>
          </a:stretch>
        </p:blipFill>
        <p:spPr>
          <a:xfrm>
            <a:off x="906522" y="3098245"/>
            <a:ext cx="9658944" cy="292732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 This query uses the min function to get the earliest date for a success outcome for ground pad</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337340C4-CB2A-B03D-8DE7-D63348D1A420}"/>
              </a:ext>
            </a:extLst>
          </p:cNvPr>
          <p:cNvPicPr>
            <a:picLocks noChangeAspect="1"/>
          </p:cNvPicPr>
          <p:nvPr/>
        </p:nvPicPr>
        <p:blipFill>
          <a:blip r:embed="rId3"/>
          <a:stretch>
            <a:fillRect/>
          </a:stretch>
        </p:blipFill>
        <p:spPr>
          <a:xfrm>
            <a:off x="1005578" y="3108856"/>
            <a:ext cx="8321302" cy="327808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11086"/>
            <a:ext cx="9781668" cy="396240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800" u="sng" dirty="0">
                <a:solidFill>
                  <a:schemeClr val="accent3">
                    <a:lumMod val="25000"/>
                  </a:schemeClr>
                </a:solidFill>
                <a:latin typeface="+mn-lt"/>
              </a:rPr>
              <a:t>Summary of methodologies</a:t>
            </a:r>
          </a:p>
          <a:p>
            <a:pPr marL="0" indent="0">
              <a:lnSpc>
                <a:spcPct val="100000"/>
              </a:lnSpc>
              <a:spcBef>
                <a:spcPts val="1400"/>
              </a:spcBef>
              <a:buNone/>
            </a:pPr>
            <a:r>
              <a:rPr lang="en-US" sz="1800" dirty="0">
                <a:solidFill>
                  <a:schemeClr val="accent3">
                    <a:lumMod val="25000"/>
                  </a:schemeClr>
                </a:solidFill>
                <a:latin typeface="+mn-lt"/>
              </a:rPr>
              <a:t>The following methods were used to extract, consolidate, analyze and provide predictive analytics for this project. </a:t>
            </a:r>
          </a:p>
          <a:p>
            <a:pPr lvl="1">
              <a:lnSpc>
                <a:spcPct val="100000"/>
              </a:lnSpc>
              <a:spcBef>
                <a:spcPts val="1400"/>
              </a:spcBef>
            </a:pPr>
            <a:r>
              <a:rPr lang="en-US" sz="1800" dirty="0">
                <a:solidFill>
                  <a:schemeClr val="accent3">
                    <a:lumMod val="25000"/>
                  </a:schemeClr>
                </a:solidFill>
                <a:latin typeface="+mn-lt"/>
              </a:rPr>
              <a:t>Data Extraction from the SpaceX API</a:t>
            </a:r>
          </a:p>
          <a:p>
            <a:pPr lvl="1">
              <a:lnSpc>
                <a:spcPct val="100000"/>
              </a:lnSpc>
              <a:spcBef>
                <a:spcPts val="1400"/>
              </a:spcBef>
            </a:pPr>
            <a:r>
              <a:rPr lang="en-US" sz="1800" dirty="0">
                <a:solidFill>
                  <a:schemeClr val="accent3">
                    <a:lumMod val="25000"/>
                  </a:schemeClr>
                </a:solidFill>
                <a:latin typeface="+mn-lt"/>
              </a:rPr>
              <a:t>Data Extraction utilizing web page scraping from Wikipedia</a:t>
            </a:r>
          </a:p>
          <a:p>
            <a:pPr lvl="1">
              <a:lnSpc>
                <a:spcPct val="100000"/>
              </a:lnSpc>
              <a:spcBef>
                <a:spcPts val="1400"/>
              </a:spcBef>
            </a:pPr>
            <a:r>
              <a:rPr lang="en-US" sz="1800" dirty="0">
                <a:solidFill>
                  <a:schemeClr val="accent3">
                    <a:lumMod val="25000"/>
                  </a:schemeClr>
                </a:solidFill>
                <a:latin typeface="+mn-lt"/>
              </a:rPr>
              <a:t>Data Wrangling and cleaning</a:t>
            </a:r>
          </a:p>
          <a:p>
            <a:pPr lvl="1">
              <a:lnSpc>
                <a:spcPct val="100000"/>
              </a:lnSpc>
              <a:spcBef>
                <a:spcPts val="1400"/>
              </a:spcBef>
            </a:pPr>
            <a:r>
              <a:rPr lang="en-US" sz="1800" dirty="0">
                <a:solidFill>
                  <a:schemeClr val="accent3">
                    <a:lumMod val="25000"/>
                  </a:schemeClr>
                </a:solidFill>
                <a:latin typeface="+mn-lt"/>
              </a:rPr>
              <a:t>Data Analysis and Understanding with SQL</a:t>
            </a:r>
          </a:p>
          <a:p>
            <a:pPr lvl="1">
              <a:lnSpc>
                <a:spcPct val="100000"/>
              </a:lnSpc>
              <a:spcBef>
                <a:spcPts val="1400"/>
              </a:spcBef>
            </a:pPr>
            <a:r>
              <a:rPr lang="en-US" sz="1800" dirty="0">
                <a:solidFill>
                  <a:schemeClr val="accent3">
                    <a:lumMod val="25000"/>
                  </a:schemeClr>
                </a:solidFill>
                <a:latin typeface="+mn-lt"/>
              </a:rPr>
              <a:t>Data Visualization with Folium and Dash</a:t>
            </a:r>
          </a:p>
          <a:p>
            <a:pPr lvl="1">
              <a:lnSpc>
                <a:spcPct val="100000"/>
              </a:lnSpc>
              <a:spcBef>
                <a:spcPts val="1400"/>
              </a:spcBef>
            </a:pPr>
            <a:r>
              <a:rPr lang="en-US" sz="1800" dirty="0">
                <a:solidFill>
                  <a:schemeClr val="accent3">
                    <a:lumMod val="25000"/>
                  </a:schemeClr>
                </a:solidFill>
                <a:latin typeface="+mn-lt"/>
              </a:rPr>
              <a:t>Predictive Analytics with Machine Learning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query lists the booster versions with a success on drone ship and payload between 4000 and 6000 kg</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73130EA-F10A-A233-0F99-27F8E84E82E2}"/>
              </a:ext>
            </a:extLst>
          </p:cNvPr>
          <p:cNvPicPr>
            <a:picLocks noChangeAspect="1"/>
          </p:cNvPicPr>
          <p:nvPr/>
        </p:nvPicPr>
        <p:blipFill>
          <a:blip r:embed="rId3"/>
          <a:stretch>
            <a:fillRect/>
          </a:stretch>
        </p:blipFill>
        <p:spPr>
          <a:xfrm>
            <a:off x="770010" y="2917577"/>
            <a:ext cx="9609653" cy="285774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lists the counts of the outcomes by grouping by the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column</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7A4CE15D-9880-1E9E-AB8A-8EF79952B5C4}"/>
              </a:ext>
            </a:extLst>
          </p:cNvPr>
          <p:cNvPicPr>
            <a:picLocks noChangeAspect="1"/>
          </p:cNvPicPr>
          <p:nvPr/>
        </p:nvPicPr>
        <p:blipFill>
          <a:blip r:embed="rId3"/>
          <a:stretch>
            <a:fillRect/>
          </a:stretch>
        </p:blipFill>
        <p:spPr>
          <a:xfrm>
            <a:off x="1032237" y="3181236"/>
            <a:ext cx="8218443" cy="343680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65759" y="1569721"/>
            <a:ext cx="3017521" cy="345947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gets the list of booster versions that had a payload mass equal to the max payload mass using a sub query to get the maximum payload.</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2F4079D3-D7B8-B812-3405-5A9551667E57}"/>
              </a:ext>
            </a:extLst>
          </p:cNvPr>
          <p:cNvPicPr>
            <a:picLocks noChangeAspect="1"/>
          </p:cNvPicPr>
          <p:nvPr/>
        </p:nvPicPr>
        <p:blipFill>
          <a:blip r:embed="rId3"/>
          <a:stretch>
            <a:fillRect/>
          </a:stretch>
        </p:blipFill>
        <p:spPr>
          <a:xfrm>
            <a:off x="3794375" y="1542031"/>
            <a:ext cx="8031866" cy="448354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query uses the substring function to get the month for failed drone ship landings in the year 2015 </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9EC4F88-E6C8-3FE0-4026-3D8039E6BAAD}"/>
              </a:ext>
            </a:extLst>
          </p:cNvPr>
          <p:cNvPicPr>
            <a:picLocks noChangeAspect="1"/>
          </p:cNvPicPr>
          <p:nvPr/>
        </p:nvPicPr>
        <p:blipFill>
          <a:blip r:embed="rId3"/>
          <a:stretch>
            <a:fillRect/>
          </a:stretch>
        </p:blipFill>
        <p:spPr>
          <a:xfrm>
            <a:off x="1123660" y="2758440"/>
            <a:ext cx="9533020" cy="295665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16108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This query gets the counts of launches per landing outcome for a date range and ranks them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44F8D0C2-81C7-0A9F-AF23-C2C6B02561E1}"/>
              </a:ext>
            </a:extLst>
          </p:cNvPr>
          <p:cNvPicPr>
            <a:picLocks noChangeAspect="1"/>
          </p:cNvPicPr>
          <p:nvPr/>
        </p:nvPicPr>
        <p:blipFill>
          <a:blip r:embed="rId3"/>
          <a:stretch>
            <a:fillRect/>
          </a:stretch>
        </p:blipFill>
        <p:spPr>
          <a:xfrm>
            <a:off x="1260924" y="2819065"/>
            <a:ext cx="8763759" cy="387129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74937" y="1554479"/>
            <a:ext cx="4077024" cy="5090389"/>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map shows the launch sites on the east and west coasts in the United States</a:t>
            </a: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Sites</a:t>
            </a:r>
          </a:p>
        </p:txBody>
      </p:sp>
      <p:pic>
        <p:nvPicPr>
          <p:cNvPr id="6" name="Picture 5">
            <a:extLst>
              <a:ext uri="{FF2B5EF4-FFF2-40B4-BE49-F238E27FC236}">
                <a16:creationId xmlns:a16="http://schemas.microsoft.com/office/drawing/2014/main" id="{03738148-919D-2FC6-B004-E7B81EDD7692}"/>
              </a:ext>
            </a:extLst>
          </p:cNvPr>
          <p:cNvPicPr>
            <a:picLocks noChangeAspect="1"/>
          </p:cNvPicPr>
          <p:nvPr/>
        </p:nvPicPr>
        <p:blipFill>
          <a:blip r:embed="rId3"/>
          <a:stretch>
            <a:fillRect/>
          </a:stretch>
        </p:blipFill>
        <p:spPr>
          <a:xfrm>
            <a:off x="4533576" y="1371371"/>
            <a:ext cx="7483488" cy="527349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342594" y="1737360"/>
            <a:ext cx="4168446" cy="443960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As displayed, markers allow the viewer to see the success versus failure outcomes for a given launch site to get an idea of the success rate</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Outcomes</a:t>
            </a:r>
          </a:p>
        </p:txBody>
      </p:sp>
      <p:pic>
        <p:nvPicPr>
          <p:cNvPr id="4" name="Picture 3">
            <a:extLst>
              <a:ext uri="{FF2B5EF4-FFF2-40B4-BE49-F238E27FC236}">
                <a16:creationId xmlns:a16="http://schemas.microsoft.com/office/drawing/2014/main" id="{85982300-7BAF-1937-1C6D-6E9FB3634552}"/>
              </a:ext>
            </a:extLst>
          </p:cNvPr>
          <p:cNvPicPr>
            <a:picLocks noChangeAspect="1"/>
          </p:cNvPicPr>
          <p:nvPr/>
        </p:nvPicPr>
        <p:blipFill>
          <a:blip r:embed="rId3"/>
          <a:stretch>
            <a:fillRect/>
          </a:stretch>
        </p:blipFill>
        <p:spPr>
          <a:xfrm>
            <a:off x="4762193" y="1510713"/>
            <a:ext cx="7087214" cy="4808637"/>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r>
              <a:rPr lang="en-US"/>
              <a:t>center</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3638746" y="1512348"/>
            <a:ext cx="6776388" cy="210407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folium maps allow you to determine distances to railroads, highways, cities and coastlines to see they are far enough away to prevent damage during launches</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To Proximities</a:t>
            </a:r>
          </a:p>
        </p:txBody>
      </p:sp>
      <p:pic>
        <p:nvPicPr>
          <p:cNvPr id="4" name="Picture 3">
            <a:extLst>
              <a:ext uri="{FF2B5EF4-FFF2-40B4-BE49-F238E27FC236}">
                <a16:creationId xmlns:a16="http://schemas.microsoft.com/office/drawing/2014/main" id="{618460AE-BC60-4335-E781-8302ED5A0706}"/>
              </a:ext>
            </a:extLst>
          </p:cNvPr>
          <p:cNvPicPr>
            <a:picLocks noChangeAspect="1"/>
          </p:cNvPicPr>
          <p:nvPr/>
        </p:nvPicPr>
        <p:blipFill>
          <a:blip r:embed="rId3"/>
          <a:stretch>
            <a:fillRect/>
          </a:stretch>
        </p:blipFill>
        <p:spPr>
          <a:xfrm>
            <a:off x="3985457" y="3429001"/>
            <a:ext cx="6776857" cy="2797392"/>
          </a:xfrm>
          <a:prstGeom prst="rect">
            <a:avLst/>
          </a:prstGeom>
        </p:spPr>
      </p:pic>
      <p:pic>
        <p:nvPicPr>
          <p:cNvPr id="10" name="Picture 9">
            <a:extLst>
              <a:ext uri="{FF2B5EF4-FFF2-40B4-BE49-F238E27FC236}">
                <a16:creationId xmlns:a16="http://schemas.microsoft.com/office/drawing/2014/main" id="{19DFB356-AD43-1EB2-EF03-548E2CFF945F}"/>
              </a:ext>
            </a:extLst>
          </p:cNvPr>
          <p:cNvPicPr>
            <a:picLocks noChangeAspect="1"/>
          </p:cNvPicPr>
          <p:nvPr/>
        </p:nvPicPr>
        <p:blipFill>
          <a:blip r:embed="rId4"/>
          <a:stretch>
            <a:fillRect/>
          </a:stretch>
        </p:blipFill>
        <p:spPr>
          <a:xfrm>
            <a:off x="435746" y="1497108"/>
            <a:ext cx="2476715" cy="511346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11086"/>
            <a:ext cx="9781668" cy="396240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800" u="sng" dirty="0">
                <a:solidFill>
                  <a:schemeClr val="accent3">
                    <a:lumMod val="25000"/>
                  </a:schemeClr>
                </a:solidFill>
                <a:latin typeface="+mn-lt"/>
              </a:rPr>
              <a:t>Summary of all results</a:t>
            </a:r>
          </a:p>
          <a:p>
            <a:pPr>
              <a:lnSpc>
                <a:spcPct val="100000"/>
              </a:lnSpc>
              <a:spcBef>
                <a:spcPts val="1400"/>
              </a:spcBef>
            </a:pPr>
            <a:r>
              <a:rPr lang="en-US" sz="1800" dirty="0">
                <a:solidFill>
                  <a:schemeClr val="accent3">
                    <a:lumMod val="25000"/>
                  </a:schemeClr>
                </a:solidFill>
                <a:latin typeface="+mn-lt"/>
              </a:rPr>
              <a:t>67% overall success rate for first stage landings</a:t>
            </a:r>
          </a:p>
          <a:p>
            <a:pPr>
              <a:lnSpc>
                <a:spcPct val="100000"/>
              </a:lnSpc>
              <a:spcBef>
                <a:spcPts val="1400"/>
              </a:spcBef>
            </a:pPr>
            <a:r>
              <a:rPr lang="en-US" sz="1800" dirty="0">
                <a:solidFill>
                  <a:schemeClr val="accent3">
                    <a:lumMod val="25000"/>
                  </a:schemeClr>
                </a:solidFill>
                <a:latin typeface="+mn-lt"/>
              </a:rPr>
              <a:t>The success rate continues to improve over time</a:t>
            </a:r>
          </a:p>
          <a:p>
            <a:pPr>
              <a:lnSpc>
                <a:spcPct val="100000"/>
              </a:lnSpc>
              <a:spcBef>
                <a:spcPts val="1400"/>
              </a:spcBef>
            </a:pPr>
            <a:r>
              <a:rPr lang="en-US" sz="1800" dirty="0">
                <a:solidFill>
                  <a:schemeClr val="accent3">
                    <a:lumMod val="25000"/>
                  </a:schemeClr>
                </a:solidFill>
                <a:latin typeface="+mn-lt"/>
              </a:rPr>
              <a:t>The GTO orbit had the lowest success rate</a:t>
            </a:r>
          </a:p>
          <a:p>
            <a:pPr>
              <a:lnSpc>
                <a:spcPct val="100000"/>
              </a:lnSpc>
              <a:spcBef>
                <a:spcPts val="1400"/>
              </a:spcBef>
            </a:pPr>
            <a:r>
              <a:rPr lang="en-US" sz="1800" dirty="0">
                <a:solidFill>
                  <a:schemeClr val="accent3">
                    <a:lumMod val="25000"/>
                  </a:schemeClr>
                </a:solidFill>
                <a:latin typeface="+mn-lt"/>
              </a:rPr>
              <a:t>Payloadmass, orbit, launch site are some of the key features to predicting success</a:t>
            </a:r>
          </a:p>
          <a:p>
            <a:pPr>
              <a:lnSpc>
                <a:spcPct val="100000"/>
              </a:lnSpc>
              <a:spcBef>
                <a:spcPts val="1400"/>
              </a:spcBef>
            </a:pPr>
            <a:r>
              <a:rPr lang="en-US" sz="1800" dirty="0">
                <a:solidFill>
                  <a:schemeClr val="accent3">
                    <a:lumMod val="25000"/>
                  </a:schemeClr>
                </a:solidFill>
                <a:latin typeface="+mn-lt"/>
              </a:rPr>
              <a:t>We can predict future landing outcomes with 80-90 percent accuracy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u="sng"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u="sng"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31516747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145668" y="1723096"/>
            <a:ext cx="10678103" cy="948819"/>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This pie chart shows how the different launch sites contributed to the overall successful outcomes</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Success</a:t>
            </a:r>
          </a:p>
        </p:txBody>
      </p:sp>
      <p:pic>
        <p:nvPicPr>
          <p:cNvPr id="10" name="Picture 9">
            <a:extLst>
              <a:ext uri="{FF2B5EF4-FFF2-40B4-BE49-F238E27FC236}">
                <a16:creationId xmlns:a16="http://schemas.microsoft.com/office/drawing/2014/main" id="{2B5AE40D-3A21-4700-C9A6-889E1C9B199B}"/>
              </a:ext>
            </a:extLst>
          </p:cNvPr>
          <p:cNvPicPr>
            <a:picLocks noChangeAspect="1"/>
          </p:cNvPicPr>
          <p:nvPr/>
        </p:nvPicPr>
        <p:blipFill>
          <a:blip r:embed="rId3"/>
          <a:stretch>
            <a:fillRect/>
          </a:stretch>
        </p:blipFill>
        <p:spPr>
          <a:xfrm>
            <a:off x="1145668" y="3156830"/>
            <a:ext cx="9583594" cy="306956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3685573" cy="309273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was the most successful launch site at almost 77 percent success.</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Most Successful Launch Site</a:t>
            </a:r>
          </a:p>
        </p:txBody>
      </p:sp>
      <p:pic>
        <p:nvPicPr>
          <p:cNvPr id="4" name="Picture 3">
            <a:extLst>
              <a:ext uri="{FF2B5EF4-FFF2-40B4-BE49-F238E27FC236}">
                <a16:creationId xmlns:a16="http://schemas.microsoft.com/office/drawing/2014/main" id="{E018B20F-83A2-F8B2-9181-2F70090DD4C4}"/>
              </a:ext>
            </a:extLst>
          </p:cNvPr>
          <p:cNvPicPr>
            <a:picLocks noChangeAspect="1"/>
          </p:cNvPicPr>
          <p:nvPr/>
        </p:nvPicPr>
        <p:blipFill>
          <a:blip r:embed="rId3"/>
          <a:stretch>
            <a:fillRect/>
          </a:stretch>
        </p:blipFill>
        <p:spPr>
          <a:xfrm>
            <a:off x="6068291" y="1825625"/>
            <a:ext cx="4077853" cy="3174304"/>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313625" cy="848302"/>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As we can see the lighter payloads have a higher success rate overall</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pic>
        <p:nvPicPr>
          <p:cNvPr id="4" name="Picture 3">
            <a:extLst>
              <a:ext uri="{FF2B5EF4-FFF2-40B4-BE49-F238E27FC236}">
                <a16:creationId xmlns:a16="http://schemas.microsoft.com/office/drawing/2014/main" id="{2875D322-4D4D-1484-8C00-04A90B13FC79}"/>
              </a:ext>
            </a:extLst>
          </p:cNvPr>
          <p:cNvPicPr>
            <a:picLocks noChangeAspect="1"/>
          </p:cNvPicPr>
          <p:nvPr/>
        </p:nvPicPr>
        <p:blipFill>
          <a:blip r:embed="rId3"/>
          <a:stretch>
            <a:fillRect/>
          </a:stretch>
        </p:blipFill>
        <p:spPr>
          <a:xfrm>
            <a:off x="770011" y="3269595"/>
            <a:ext cx="10199269" cy="2646296"/>
          </a:xfrm>
          <a:prstGeom prst="rect">
            <a:avLst/>
          </a:prstGeom>
        </p:spPr>
      </p:pic>
      <p:sp>
        <p:nvSpPr>
          <p:cNvPr id="6" name="TextBox 5">
            <a:extLst>
              <a:ext uri="{FF2B5EF4-FFF2-40B4-BE49-F238E27FC236}">
                <a16:creationId xmlns:a16="http://schemas.microsoft.com/office/drawing/2014/main" id="{090D2CAF-8B4B-5940-CC9B-13273D5659E8}"/>
              </a:ext>
            </a:extLst>
          </p:cNvPr>
          <p:cNvSpPr txBox="1"/>
          <p:nvPr/>
        </p:nvSpPr>
        <p:spPr>
          <a:xfrm>
            <a:off x="770011" y="2867891"/>
            <a:ext cx="3289371" cy="369332"/>
          </a:xfrm>
          <a:prstGeom prst="rect">
            <a:avLst/>
          </a:prstGeom>
          <a:noFill/>
        </p:spPr>
        <p:txBody>
          <a:bodyPr wrap="square" rtlCol="0">
            <a:spAutoFit/>
          </a:bodyPr>
          <a:lstStyle/>
          <a:p>
            <a:r>
              <a:rPr lang="en-US" dirty="0"/>
              <a:t>Light Payload</a:t>
            </a:r>
          </a:p>
        </p:txBody>
      </p:sp>
      <p:sp>
        <p:nvSpPr>
          <p:cNvPr id="7" name="TextBox 6">
            <a:extLst>
              <a:ext uri="{FF2B5EF4-FFF2-40B4-BE49-F238E27FC236}">
                <a16:creationId xmlns:a16="http://schemas.microsoft.com/office/drawing/2014/main" id="{8D077D2B-474E-3820-3EB6-290858AFDD27}"/>
              </a:ext>
            </a:extLst>
          </p:cNvPr>
          <p:cNvSpPr txBox="1"/>
          <p:nvPr/>
        </p:nvSpPr>
        <p:spPr>
          <a:xfrm>
            <a:off x="6096000" y="2978727"/>
            <a:ext cx="2202873" cy="369332"/>
          </a:xfrm>
          <a:prstGeom prst="rect">
            <a:avLst/>
          </a:prstGeom>
          <a:noFill/>
        </p:spPr>
        <p:txBody>
          <a:bodyPr wrap="square" rtlCol="0">
            <a:spAutoFit/>
          </a:bodyPr>
          <a:lstStyle/>
          <a:p>
            <a:r>
              <a:rPr lang="en-US" dirty="0"/>
              <a:t>Heavy Payloads</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Decision Tree had the best </a:t>
            </a:r>
            <a:r>
              <a:rPr lang="en-US" sz="2200">
                <a:solidFill>
                  <a:schemeClr val="accent3">
                    <a:lumMod val="25000"/>
                  </a:schemeClr>
                </a:solidFill>
                <a:latin typeface="Abadi"/>
              </a:rPr>
              <a:t>accuracy score</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706FAFFA-8DED-A0CD-9521-616D70A06B97}"/>
              </a:ext>
            </a:extLst>
          </p:cNvPr>
          <p:cNvPicPr>
            <a:picLocks noChangeAspect="1"/>
          </p:cNvPicPr>
          <p:nvPr/>
        </p:nvPicPr>
        <p:blipFill>
          <a:blip r:embed="rId3"/>
          <a:stretch>
            <a:fillRect/>
          </a:stretch>
        </p:blipFill>
        <p:spPr>
          <a:xfrm>
            <a:off x="5920917" y="1749346"/>
            <a:ext cx="5501073" cy="361458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30075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Decision Tree model provided the best performance of all the models only incorrectly predicting 1 instance.</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46E9882B-747C-0591-8E47-36110CAA4AB9}"/>
              </a:ext>
            </a:extLst>
          </p:cNvPr>
          <p:cNvPicPr>
            <a:picLocks noChangeAspect="1"/>
          </p:cNvPicPr>
          <p:nvPr/>
        </p:nvPicPr>
        <p:blipFill>
          <a:blip r:embed="rId3"/>
          <a:stretch>
            <a:fillRect/>
          </a:stretch>
        </p:blipFill>
        <p:spPr>
          <a:xfrm>
            <a:off x="5624037" y="1454810"/>
            <a:ext cx="5451588" cy="4570763"/>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fontScale="925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concluding our research, we have found the following:</a:t>
            </a:r>
          </a:p>
          <a:p>
            <a:pPr>
              <a:lnSpc>
                <a:spcPct val="100000"/>
              </a:lnSpc>
              <a:spcBef>
                <a:spcPts val="1400"/>
              </a:spcBef>
            </a:pPr>
            <a:r>
              <a:rPr lang="en-US" sz="2200" dirty="0">
                <a:solidFill>
                  <a:schemeClr val="accent3">
                    <a:lumMod val="25000"/>
                  </a:schemeClr>
                </a:solidFill>
                <a:latin typeface="Abadi" panose="020B0604020104020204" pitchFamily="34" charset="0"/>
              </a:rPr>
              <a:t>The launches have a higher success rate over time indicting the launch teams are learning from prior launches</a:t>
            </a:r>
          </a:p>
          <a:p>
            <a:pPr>
              <a:lnSpc>
                <a:spcPct val="100000"/>
              </a:lnSpc>
              <a:spcBef>
                <a:spcPts val="1400"/>
              </a:spcBef>
            </a:pPr>
            <a:r>
              <a:rPr lang="en-US" sz="2200" dirty="0">
                <a:solidFill>
                  <a:schemeClr val="accent3">
                    <a:lumMod val="25000"/>
                  </a:schemeClr>
                </a:solidFill>
                <a:latin typeface="Abadi" panose="020B0604020104020204" pitchFamily="34" charset="0"/>
              </a:rPr>
              <a:t>There are specific orbits that have a higher success rate and should be studied in more detail.</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lunches and more research should be done with launch site data</a:t>
            </a:r>
          </a:p>
          <a:p>
            <a:pPr>
              <a:lnSpc>
                <a:spcPct val="100000"/>
              </a:lnSpc>
              <a:spcBef>
                <a:spcPts val="1400"/>
              </a:spcBef>
            </a:pPr>
            <a:r>
              <a:rPr lang="en-US" sz="2200" dirty="0">
                <a:solidFill>
                  <a:schemeClr val="accent3">
                    <a:lumMod val="25000"/>
                  </a:schemeClr>
                </a:solidFill>
                <a:latin typeface="Abadi" panose="020B0604020104020204" pitchFamily="34" charset="0"/>
              </a:rPr>
              <a:t>All the classification models do well at predicting the outcomes, however the Decision Tree performs the best and should be used going forward.</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789042"/>
            <a:ext cx="9576781" cy="45303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mn-lt"/>
              </a:rPr>
              <a:t>Project background and context</a:t>
            </a:r>
          </a:p>
          <a:p>
            <a:pPr marL="0" indent="0">
              <a:spcBef>
                <a:spcPts val="1400"/>
              </a:spcBef>
              <a:buNone/>
            </a:pPr>
            <a:r>
              <a:rPr lang="en-US" sz="1600" b="0" i="0" dirty="0">
                <a:solidFill>
                  <a:srgbClr val="333333"/>
                </a:solidFill>
                <a:effectLst/>
                <a:latin typeface="+mn-lt"/>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a:t>
            </a:r>
          </a:p>
          <a:p>
            <a:pPr marL="0" indent="0">
              <a:spcBef>
                <a:spcPts val="1400"/>
              </a:spcBef>
              <a:buNone/>
            </a:pPr>
            <a:r>
              <a:rPr lang="en-US" sz="1600" dirty="0">
                <a:solidFill>
                  <a:srgbClr val="333333"/>
                </a:solidFill>
                <a:latin typeface="+mn-lt"/>
              </a:rPr>
              <a:t>This project looks to consolidate and analyze data from APIs and Websites  to understand what factors correlate wit the outcome of the SpaceX rocket launches.  Once the key features are determined and engineered, accurate predictions can be made about future ricket launches.</a:t>
            </a:r>
            <a:endParaRPr lang="en-US" sz="2200" dirty="0">
              <a:solidFill>
                <a:schemeClr val="accent3">
                  <a:lumMod val="25000"/>
                </a:schemeClr>
              </a:solidFill>
              <a:latin typeface="+mn-lt"/>
            </a:endParaRPr>
          </a:p>
          <a:p>
            <a:pPr marL="0" indent="0">
              <a:spcBef>
                <a:spcPts val="1400"/>
              </a:spcBef>
              <a:buNone/>
            </a:pPr>
            <a:endParaRPr lang="en-US" sz="2200" dirty="0">
              <a:solidFill>
                <a:schemeClr val="accent3">
                  <a:lumMod val="25000"/>
                </a:schemeClr>
              </a:solidFill>
              <a:latin typeface="+mn-lt"/>
            </a:endParaRPr>
          </a:p>
          <a:p>
            <a:pPr marL="0" indent="0">
              <a:spcBef>
                <a:spcPts val="1400"/>
              </a:spcBef>
              <a:buNone/>
            </a:pPr>
            <a:r>
              <a:rPr lang="en-US" sz="2200" dirty="0">
                <a:solidFill>
                  <a:schemeClr val="accent3">
                    <a:lumMod val="25000"/>
                  </a:schemeClr>
                </a:solidFill>
                <a:latin typeface="+mn-lt"/>
              </a:rPr>
              <a:t>Problems and questions we are looking to answer</a:t>
            </a:r>
          </a:p>
          <a:p>
            <a:pPr>
              <a:spcBef>
                <a:spcPts val="1400"/>
              </a:spcBef>
            </a:pPr>
            <a:r>
              <a:rPr lang="en-US" sz="1600" dirty="0">
                <a:solidFill>
                  <a:schemeClr val="accent3">
                    <a:lumMod val="25000"/>
                  </a:schemeClr>
                </a:solidFill>
                <a:latin typeface="+mn-lt"/>
              </a:rPr>
              <a:t>What factors are important in a successful launch</a:t>
            </a:r>
          </a:p>
          <a:p>
            <a:pPr>
              <a:spcBef>
                <a:spcPts val="1400"/>
              </a:spcBef>
            </a:pPr>
            <a:r>
              <a:rPr lang="en-US" sz="1600" dirty="0">
                <a:solidFill>
                  <a:schemeClr val="accent3">
                    <a:lumMod val="25000"/>
                  </a:schemeClr>
                </a:solidFill>
                <a:latin typeface="+mn-lt"/>
              </a:rPr>
              <a:t>What machine learning models can help us better predict launch outcomes</a:t>
            </a:r>
          </a:p>
          <a:p>
            <a:pPr>
              <a:spcBef>
                <a:spcPts val="1400"/>
              </a:spcBef>
            </a:pPr>
            <a:r>
              <a:rPr lang="en-US" sz="1600" dirty="0">
                <a:solidFill>
                  <a:schemeClr val="accent3">
                    <a:lumMod val="25000"/>
                  </a:schemeClr>
                </a:solidFill>
                <a:latin typeface="+mn-lt"/>
              </a:rPr>
              <a:t>What is the success rate for future launches</a:t>
            </a:r>
          </a:p>
          <a:p>
            <a:pPr marL="0" indent="0">
              <a:spcBef>
                <a:spcPts val="1400"/>
              </a:spcBef>
              <a:buNone/>
            </a:pPr>
            <a:endParaRPr lang="en-US" sz="2200" dirty="0">
              <a:solidFill>
                <a:schemeClr val="accent3">
                  <a:lumMod val="25000"/>
                </a:schemeClr>
              </a:solidFill>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39485"/>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600" dirty="0">
                <a:solidFill>
                  <a:srgbClr val="0B49CB"/>
                </a:solidFill>
                <a:latin typeface="+mn-lt"/>
              </a:rPr>
              <a:t>Executive Summary</a:t>
            </a:r>
          </a:p>
          <a:p>
            <a:pPr>
              <a:lnSpc>
                <a:spcPct val="120000"/>
              </a:lnSpc>
              <a:spcBef>
                <a:spcPts val="1400"/>
              </a:spcBef>
            </a:pPr>
            <a:r>
              <a:rPr lang="en-US" sz="1600" dirty="0">
                <a:solidFill>
                  <a:schemeClr val="accent3">
                    <a:lumMod val="25000"/>
                  </a:schemeClr>
                </a:solidFill>
                <a:latin typeface="+mn-lt"/>
              </a:rPr>
              <a:t>Data collection methodology:</a:t>
            </a:r>
          </a:p>
          <a:p>
            <a:pPr lvl="1">
              <a:lnSpc>
                <a:spcPct val="120000"/>
              </a:lnSpc>
              <a:spcBef>
                <a:spcPts val="1400"/>
              </a:spcBef>
            </a:pPr>
            <a:r>
              <a:rPr lang="en-US" sz="1600" dirty="0">
                <a:solidFill>
                  <a:schemeClr val="bg2">
                    <a:lumMod val="50000"/>
                  </a:schemeClr>
                </a:solidFill>
                <a:latin typeface="+mn-lt"/>
              </a:rPr>
              <a:t>Data was extracted from the SpaceX API and the Falcon9 Wikipedia page and saved to CSV files for further exploration</a:t>
            </a:r>
          </a:p>
          <a:p>
            <a:pPr>
              <a:lnSpc>
                <a:spcPct val="120000"/>
              </a:lnSpc>
              <a:spcBef>
                <a:spcPts val="1400"/>
              </a:spcBef>
            </a:pPr>
            <a:r>
              <a:rPr lang="en-US" sz="1600" dirty="0">
                <a:solidFill>
                  <a:schemeClr val="accent3">
                    <a:lumMod val="25000"/>
                  </a:schemeClr>
                </a:solidFill>
                <a:latin typeface="+mn-lt"/>
              </a:rPr>
              <a:t>Perform data wrangling</a:t>
            </a:r>
          </a:p>
          <a:p>
            <a:pPr lvl="1">
              <a:lnSpc>
                <a:spcPct val="120000"/>
              </a:lnSpc>
              <a:spcBef>
                <a:spcPts val="1400"/>
              </a:spcBef>
            </a:pPr>
            <a:r>
              <a:rPr lang="en-US" sz="1600" dirty="0">
                <a:solidFill>
                  <a:schemeClr val="bg2">
                    <a:lumMod val="50000"/>
                  </a:schemeClr>
                </a:solidFill>
                <a:latin typeface="+mn-lt"/>
              </a:rPr>
              <a:t>Datasets were processed using Python/Pandas data frame to clean and transform missing data and convert categorical variables to integer values using one hot encoding</a:t>
            </a:r>
          </a:p>
          <a:p>
            <a:pPr>
              <a:lnSpc>
                <a:spcPct val="120000"/>
              </a:lnSpc>
              <a:spcBef>
                <a:spcPts val="1400"/>
              </a:spcBef>
            </a:pPr>
            <a:r>
              <a:rPr lang="en-US" sz="1600" dirty="0">
                <a:solidFill>
                  <a:schemeClr val="accent3">
                    <a:lumMod val="25000"/>
                  </a:schemeClr>
                </a:solidFill>
                <a:latin typeface="+mn-lt"/>
              </a:rPr>
              <a:t>Perform exploratory data analysis (EDA) using visualization and SQL</a:t>
            </a:r>
          </a:p>
          <a:p>
            <a:pPr lvl="1">
              <a:lnSpc>
                <a:spcPct val="120000"/>
              </a:lnSpc>
              <a:spcBef>
                <a:spcPts val="1400"/>
              </a:spcBef>
            </a:pPr>
            <a:r>
              <a:rPr lang="en-US" sz="1600" dirty="0">
                <a:solidFill>
                  <a:schemeClr val="accent3">
                    <a:lumMod val="25000"/>
                  </a:schemeClr>
                </a:solidFill>
                <a:latin typeface="+mn-lt"/>
              </a:rPr>
              <a:t>Data was loaded to a database for further analysis using SQL to better understand landing outcomes and get insights on potential input variables</a:t>
            </a:r>
          </a:p>
          <a:p>
            <a:pPr>
              <a:lnSpc>
                <a:spcPct val="120000"/>
              </a:lnSpc>
              <a:spcBef>
                <a:spcPts val="1400"/>
              </a:spcBef>
            </a:pPr>
            <a:endParaRPr lang="en-US" sz="1600" dirty="0">
              <a:solidFill>
                <a:schemeClr val="accent3">
                  <a:lumMod val="25000"/>
                </a:schemeClr>
              </a:solidFill>
              <a:latin typeface="+mn-lt"/>
            </a:endParaRPr>
          </a:p>
          <a:p>
            <a:pPr>
              <a:lnSpc>
                <a:spcPct val="100000"/>
              </a:lnSpc>
              <a:spcBef>
                <a:spcPts val="1400"/>
              </a:spcBef>
            </a:pPr>
            <a:endParaRPr lang="en-US" sz="1600" dirty="0">
              <a:solidFill>
                <a:schemeClr val="accent3">
                  <a:lumMod val="25000"/>
                </a:schemeClr>
              </a:solidFill>
              <a:latin typeface="+mn-lt"/>
            </a:endParaRPr>
          </a:p>
          <a:p>
            <a:pPr>
              <a:lnSpc>
                <a:spcPct val="100000"/>
              </a:lnSpc>
              <a:spcBef>
                <a:spcPts val="1400"/>
              </a:spcBef>
            </a:pPr>
            <a:endParaRPr lang="en-US" sz="1600" dirty="0">
              <a:solidFill>
                <a:schemeClr val="accent3">
                  <a:lumMod val="25000"/>
                </a:schemeClr>
              </a:solidFill>
              <a:latin typeface="+mn-lt"/>
            </a:endParaRPr>
          </a:p>
          <a:p>
            <a:pPr>
              <a:lnSpc>
                <a:spcPct val="100000"/>
              </a:lnSpc>
              <a:spcBef>
                <a:spcPts val="1400"/>
              </a:spcBef>
            </a:pPr>
            <a:endParaRPr lang="en-US" sz="1600" dirty="0">
              <a:solidFill>
                <a:schemeClr val="accent3">
                  <a:lumMod val="25000"/>
                </a:schemeClr>
              </a:solidFill>
              <a:latin typeface="+mn-lt"/>
            </a:endParaRPr>
          </a:p>
          <a:p>
            <a:pPr>
              <a:lnSpc>
                <a:spcPct val="100000"/>
              </a:lnSpc>
              <a:spcBef>
                <a:spcPts val="1400"/>
              </a:spcBef>
            </a:pPr>
            <a:endParaRPr lang="en-US" sz="1600" dirty="0">
              <a:solidFill>
                <a:schemeClr val="accent3">
                  <a:lumMod val="25000"/>
                </a:schemeClr>
              </a:solidFill>
              <a:latin typeface="+mn-lt"/>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661154" y="26412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39485"/>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900" dirty="0">
                <a:solidFill>
                  <a:srgbClr val="0B49CB"/>
                </a:solidFill>
                <a:latin typeface="+mn-lt"/>
              </a:rPr>
              <a:t>Executive Summary</a:t>
            </a:r>
          </a:p>
          <a:p>
            <a:pPr>
              <a:lnSpc>
                <a:spcPct val="120000"/>
              </a:lnSpc>
              <a:spcBef>
                <a:spcPts val="1400"/>
              </a:spcBef>
            </a:pPr>
            <a:r>
              <a:rPr lang="en-US" sz="1900" dirty="0">
                <a:solidFill>
                  <a:schemeClr val="accent3">
                    <a:lumMod val="25000"/>
                  </a:schemeClr>
                </a:solidFill>
                <a:latin typeface="+mn-lt"/>
              </a:rPr>
              <a:t>Perform interactive visual analytics using Folium and </a:t>
            </a:r>
            <a:r>
              <a:rPr lang="en-US" sz="1900" dirty="0" err="1">
                <a:solidFill>
                  <a:schemeClr val="accent3">
                    <a:lumMod val="25000"/>
                  </a:schemeClr>
                </a:solidFill>
                <a:latin typeface="+mn-lt"/>
              </a:rPr>
              <a:t>Plotly</a:t>
            </a:r>
            <a:r>
              <a:rPr lang="en-US" sz="1900" dirty="0">
                <a:solidFill>
                  <a:schemeClr val="accent3">
                    <a:lumMod val="25000"/>
                  </a:schemeClr>
                </a:solidFill>
                <a:latin typeface="+mn-lt"/>
              </a:rPr>
              <a:t> Dash</a:t>
            </a:r>
          </a:p>
          <a:p>
            <a:pPr lvl="1">
              <a:lnSpc>
                <a:spcPct val="120000"/>
              </a:lnSpc>
              <a:spcBef>
                <a:spcPts val="1400"/>
              </a:spcBef>
            </a:pPr>
            <a:r>
              <a:rPr lang="en-US" sz="1500" dirty="0">
                <a:solidFill>
                  <a:schemeClr val="accent3">
                    <a:lumMod val="25000"/>
                  </a:schemeClr>
                </a:solidFill>
                <a:latin typeface="+mn-lt"/>
              </a:rPr>
              <a:t>Visualization tools were used to better understand patterns and trends in the rocket launches</a:t>
            </a:r>
          </a:p>
          <a:p>
            <a:pPr>
              <a:lnSpc>
                <a:spcPct val="120000"/>
              </a:lnSpc>
              <a:spcBef>
                <a:spcPts val="1400"/>
              </a:spcBef>
            </a:pPr>
            <a:r>
              <a:rPr lang="en-US" sz="1900" dirty="0">
                <a:solidFill>
                  <a:schemeClr val="accent3">
                    <a:lumMod val="25000"/>
                  </a:schemeClr>
                </a:solidFill>
                <a:latin typeface="+mn-lt"/>
              </a:rPr>
              <a:t>Perform predictive analysis using classification models</a:t>
            </a:r>
          </a:p>
          <a:p>
            <a:pPr lvl="1">
              <a:lnSpc>
                <a:spcPct val="120000"/>
              </a:lnSpc>
              <a:spcBef>
                <a:spcPts val="1400"/>
              </a:spcBef>
            </a:pPr>
            <a:r>
              <a:rPr lang="en-US" sz="1500" dirty="0">
                <a:solidFill>
                  <a:schemeClr val="accent3">
                    <a:lumMod val="25000"/>
                  </a:schemeClr>
                </a:solidFill>
                <a:latin typeface="+mn-lt"/>
              </a:rPr>
              <a:t>4 different models were utilized to find the most accurate tool to predict future landing outcomes</a:t>
            </a:r>
          </a:p>
          <a:p>
            <a:pPr marL="457200" lvl="1" indent="0">
              <a:lnSpc>
                <a:spcPct val="120000"/>
              </a:lnSpc>
              <a:spcBef>
                <a:spcPts val="1400"/>
              </a:spcBef>
              <a:buNone/>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661154" y="26412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894469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fontScale="70000" lnSpcReduction="20000"/>
          </a:bodyPr>
          <a:lstStyle/>
          <a:p>
            <a:pPr marL="0" indent="0">
              <a:buNone/>
            </a:pPr>
            <a:endParaRPr lang="en-US" sz="2200" dirty="0">
              <a:solidFill>
                <a:srgbClr val="1C7DDB"/>
              </a:solidFill>
              <a:latin typeface="Abadi"/>
            </a:endParaRPr>
          </a:p>
          <a:p>
            <a:pPr marL="0" indent="0">
              <a:buFont typeface="Arial" panose="020B0604020202020204" pitchFamily="34" charset="0"/>
              <a:buNone/>
            </a:pPr>
            <a:r>
              <a:rPr lang="en-US" sz="3200" dirty="0">
                <a:solidFill>
                  <a:srgbClr val="1C7DDB"/>
                </a:solidFill>
                <a:latin typeface="Abadi"/>
              </a:rPr>
              <a:t>SpaceX API Extract Workflow</a:t>
            </a:r>
          </a:p>
          <a:p>
            <a:pPr marL="0" indent="0">
              <a:lnSpc>
                <a:spcPct val="100000"/>
              </a:lnSpc>
              <a:spcBef>
                <a:spcPts val="1400"/>
              </a:spcBef>
              <a:buNone/>
            </a:pPr>
            <a:r>
              <a:rPr lang="en-US" sz="2400" dirty="0"/>
              <a:t>1-Execute </a:t>
            </a:r>
            <a:r>
              <a:rPr lang="en-US" sz="2400" dirty="0" err="1"/>
              <a:t>requests.get</a:t>
            </a:r>
            <a:r>
              <a:rPr lang="en-US" sz="2400" dirty="0"/>
              <a:t>  from SpaceX API (rocket launch data) https://api.spacexdata.com/v4/launches/past</a:t>
            </a:r>
          </a:p>
          <a:p>
            <a:pPr marL="0" indent="0">
              <a:lnSpc>
                <a:spcPct val="100000"/>
              </a:lnSpc>
              <a:spcBef>
                <a:spcPts val="1400"/>
              </a:spcBef>
              <a:buNone/>
            </a:pPr>
            <a:r>
              <a:rPr lang="en-US" sz="2400" dirty="0"/>
              <a:t>2-Convert response </a:t>
            </a:r>
            <a:r>
              <a:rPr lang="en-US" sz="2400" dirty="0" err="1"/>
              <a:t>json</a:t>
            </a:r>
            <a:r>
              <a:rPr lang="en-US" sz="2400" dirty="0"/>
              <a:t> to a </a:t>
            </a:r>
            <a:r>
              <a:rPr lang="en-US" sz="2400" dirty="0" err="1"/>
              <a:t>dataframe</a:t>
            </a:r>
            <a:r>
              <a:rPr lang="en-US" sz="2400" dirty="0"/>
              <a:t> using .</a:t>
            </a:r>
            <a:r>
              <a:rPr lang="en-US" sz="2400" dirty="0" err="1"/>
              <a:t>json_normalize</a:t>
            </a:r>
            <a:r>
              <a:rPr lang="en-US" sz="2400" dirty="0"/>
              <a:t>()</a:t>
            </a:r>
          </a:p>
          <a:p>
            <a:pPr marL="0" indent="0">
              <a:lnSpc>
                <a:spcPct val="100000"/>
              </a:lnSpc>
              <a:spcBef>
                <a:spcPts val="1400"/>
              </a:spcBef>
              <a:buNone/>
            </a:pPr>
            <a:r>
              <a:rPr lang="en-US" sz="2400" dirty="0"/>
              <a:t>3-Request payload and core data from SpaceX API using functions</a:t>
            </a:r>
          </a:p>
          <a:p>
            <a:pPr marL="0" indent="0">
              <a:lnSpc>
                <a:spcPct val="100000"/>
              </a:lnSpc>
              <a:spcBef>
                <a:spcPts val="1400"/>
              </a:spcBef>
              <a:buNone/>
            </a:pPr>
            <a:r>
              <a:rPr lang="en-US" sz="2400" dirty="0"/>
              <a:t>4-Filter </a:t>
            </a:r>
            <a:r>
              <a:rPr lang="en-US" sz="2400" dirty="0" err="1"/>
              <a:t>dataframe</a:t>
            </a:r>
            <a:r>
              <a:rPr lang="en-US" sz="2400" dirty="0"/>
              <a:t> to contain only Falcon 9 launches </a:t>
            </a:r>
          </a:p>
          <a:p>
            <a:pPr marL="0" indent="0">
              <a:lnSpc>
                <a:spcPct val="100000"/>
              </a:lnSpc>
              <a:spcBef>
                <a:spcPts val="1400"/>
              </a:spcBef>
              <a:buNone/>
            </a:pPr>
            <a:r>
              <a:rPr lang="en-US" sz="2400" dirty="0"/>
              <a:t>5-Replace missing values of Payload Mass with calculated .mean()</a:t>
            </a:r>
          </a:p>
          <a:p>
            <a:pPr marL="0" indent="0">
              <a:lnSpc>
                <a:spcPct val="100000"/>
              </a:lnSpc>
              <a:spcBef>
                <a:spcPts val="1400"/>
              </a:spcBef>
              <a:buNone/>
            </a:pPr>
            <a:r>
              <a:rPr lang="en-US" sz="2400" dirty="0"/>
              <a:t>6-Export data to csv file for later use</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1800" dirty="0">
                <a:solidFill>
                  <a:schemeClr val="accent3">
                    <a:lumMod val="25000"/>
                  </a:schemeClr>
                </a:solidFill>
              </a:rPr>
              <a:t>The SpaceX API extraction utilizes multiple requests to join datasets together and load to a pandas data frame for cleansing and transformations</a:t>
            </a:r>
          </a:p>
          <a:p>
            <a:pPr>
              <a:lnSpc>
                <a:spcPct val="100000"/>
              </a:lnSpc>
              <a:spcBef>
                <a:spcPts val="1400"/>
              </a:spcBef>
            </a:pPr>
            <a:endParaRPr lang="en-US" sz="1800" dirty="0">
              <a:solidFill>
                <a:schemeClr val="accent3">
                  <a:lumMod val="25000"/>
                </a:schemeClr>
              </a:solidFill>
            </a:endParaRPr>
          </a:p>
          <a:p>
            <a:pPr>
              <a:lnSpc>
                <a:spcPct val="100000"/>
              </a:lnSpc>
              <a:spcBef>
                <a:spcPts val="1400"/>
              </a:spcBef>
            </a:pPr>
            <a:r>
              <a:rPr lang="en-US" sz="1800" dirty="0">
                <a:solidFill>
                  <a:schemeClr val="accent3">
                    <a:lumMod val="25000"/>
                  </a:schemeClr>
                </a:solidFill>
              </a:rPr>
              <a:t>GitHub URL:</a:t>
            </a:r>
            <a:r>
              <a:rPr lang="en-US" sz="1800" dirty="0">
                <a:solidFill>
                  <a:srgbClr val="1C7DDB"/>
                </a:solidFill>
              </a:rPr>
              <a:t> </a:t>
            </a:r>
            <a:r>
              <a:rPr lang="en-US" sz="1800" dirty="0">
                <a:hlinkClick r:id="rId3"/>
              </a:rPr>
              <a:t>python/</a:t>
            </a:r>
            <a:r>
              <a:rPr lang="en-US" sz="1800" dirty="0" err="1">
                <a:hlinkClick r:id="rId3"/>
              </a:rPr>
              <a:t>jupyter</a:t>
            </a:r>
            <a:r>
              <a:rPr lang="en-US" sz="1800" dirty="0">
                <a:hlinkClick r:id="rId3"/>
              </a:rPr>
              <a:t>-labs-</a:t>
            </a:r>
            <a:r>
              <a:rPr lang="en-US" sz="1800" dirty="0" err="1">
                <a:hlinkClick r:id="rId3"/>
              </a:rPr>
              <a:t>spacex</a:t>
            </a:r>
            <a:r>
              <a:rPr lang="en-US" sz="1800" dirty="0">
                <a:hlinkClick r:id="rId3"/>
              </a:rPr>
              <a:t>-data-collection-</a:t>
            </a:r>
            <a:r>
              <a:rPr lang="en-US" sz="1800" dirty="0" err="1">
                <a:hlinkClick r:id="rId3"/>
              </a:rPr>
              <a:t>api</a:t>
            </a:r>
            <a:r>
              <a:rPr lang="en-US" sz="1800" dirty="0">
                <a:hlinkClick r:id="rId3"/>
              </a:rPr>
              <a:t> (1).</a:t>
            </a:r>
            <a:r>
              <a:rPr lang="en-US" sz="1800" dirty="0" err="1">
                <a:hlinkClick r:id="rId3"/>
              </a:rPr>
              <a:t>ipynb</a:t>
            </a:r>
            <a:r>
              <a:rPr lang="en-US" sz="1800" dirty="0">
                <a:hlinkClick r:id="rId3"/>
              </a:rPr>
              <a:t> at main · jpop78/python (github.com)</a:t>
            </a:r>
            <a:endParaRPr lang="en-US" sz="1800" dirty="0"/>
          </a:p>
          <a:p>
            <a:pPr marL="0" indent="0">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563</TotalTime>
  <Words>2239</Words>
  <Application>Microsoft Office PowerPoint</Application>
  <PresentationFormat>Widescreen</PresentationFormat>
  <Paragraphs>261</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Karen Poplin</cp:lastModifiedBy>
  <cp:revision>200</cp:revision>
  <dcterms:created xsi:type="dcterms:W3CDTF">2021-04-29T18:58:34Z</dcterms:created>
  <dcterms:modified xsi:type="dcterms:W3CDTF">2024-01-30T03:56:14Z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